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5" r:id="rId4"/>
    <p:sldId id="264" r:id="rId5"/>
    <p:sldId id="276" r:id="rId6"/>
    <p:sldId id="277" r:id="rId7"/>
    <p:sldId id="270" r:id="rId8"/>
    <p:sldId id="271" r:id="rId9"/>
    <p:sldId id="272" r:id="rId10"/>
    <p:sldId id="278" r:id="rId11"/>
    <p:sldId id="273" r:id="rId12"/>
    <p:sldId id="279" r:id="rId13"/>
    <p:sldId id="274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C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680" autoAdjust="0"/>
  </p:normalViewPr>
  <p:slideViewPr>
    <p:cSldViewPr snapToGrid="0">
      <p:cViewPr varScale="1">
        <p:scale>
          <a:sx n="76" d="100"/>
          <a:sy n="76" d="100"/>
        </p:scale>
        <p:origin x="9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4BCAE-82F8-4897-840B-8D6645EB8CC1}" type="datetimeFigureOut">
              <a:rPr lang="el-GR" smtClean="0"/>
              <a:t>2/11/2023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DB568-5110-485C-BA78-AC40794E16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8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DB568-5110-485C-BA78-AC40794E1648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2454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DB568-5110-485C-BA78-AC40794E1648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945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aptour.hhf.g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4CDF7E-10F7-F773-8EF0-2485088E15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Implementation</a:t>
            </a:r>
            <a:endParaRPr lang="el-GR" dirty="0">
              <a:solidFill>
                <a:srgbClr val="5FCBEF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A79BAEE-A92A-2E05-DD4C-0C68026BC3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Ioannis Nakas| External Consultant of the HHF| </a:t>
            </a:r>
            <a:r>
              <a:rPr lang="en-US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LB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F77E4-D00E-F690-3500-2FD218A2980D}"/>
              </a:ext>
            </a:extLst>
          </p:cNvPr>
          <p:cNvSpPr txBox="1"/>
          <p:nvPr/>
        </p:nvSpPr>
        <p:spPr>
          <a:xfrm>
            <a:off x="76200" y="6025941"/>
            <a:ext cx="611216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*The contents of this presentation are sole responsibility of  the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project beneficiaries and can in no way be taken to reflect the views of the European Union, the participating countries, the Managing Authority and the Joint Secretariat.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D75BE4-72C1-D696-9D7E-C87933E69D88}"/>
              </a:ext>
            </a:extLst>
          </p:cNvPr>
          <p:cNvSpPr txBox="1"/>
          <p:nvPr/>
        </p:nvSpPr>
        <p:spPr>
          <a:xfrm>
            <a:off x="7310726" y="6025941"/>
            <a:ext cx="4881274" cy="756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Project is co-financed by the European Regional Development Fund and National Funds of the countries participating in the Cooperation Programme INTERREG VA “Greece-Bulgaria 2014-2020”.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5" r="2656"/>
          <a:stretch/>
        </p:blipFill>
        <p:spPr bwMode="auto">
          <a:xfrm>
            <a:off x="1105996" y="451395"/>
            <a:ext cx="3109463" cy="1440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6048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668572-5FE8-5AFA-AA2D-ACDE8A84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1341744"/>
            <a:ext cx="8702501" cy="1001406"/>
          </a:xfrm>
        </p:spPr>
        <p:txBody>
          <a:bodyPr>
            <a:normAutofit/>
          </a:bodyPr>
          <a:lstStyle/>
          <a:p>
            <a:r>
              <a:rPr lang="en-US" dirty="0"/>
              <a:t>Working Package 3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902FE1-EE26-3E77-AE48-1DAFACF6D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434" y="2162175"/>
            <a:ext cx="8596668" cy="41148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Participation in Business Forum in Sandanski organized by PB3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Partnership Opportunities Platform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5" r="2656"/>
          <a:stretch/>
        </p:blipFill>
        <p:spPr bwMode="auto">
          <a:xfrm>
            <a:off x="252556" y="214837"/>
            <a:ext cx="2332097" cy="1080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2 - Θέση περιεχομένου">
            <a:extLst>
              <a:ext uri="{FF2B5EF4-FFF2-40B4-BE49-F238E27FC236}">
                <a16:creationId xmlns:a16="http://schemas.microsoft.com/office/drawing/2014/main" id="{3830D622-5D7F-20E8-9189-6A5F101509FB}"/>
              </a:ext>
            </a:extLst>
          </p:cNvPr>
          <p:cNvSpPr txBox="1">
            <a:spLocks/>
          </p:cNvSpPr>
          <p:nvPr/>
        </p:nvSpPr>
        <p:spPr>
          <a:xfrm>
            <a:off x="552450" y="6539477"/>
            <a:ext cx="2962672" cy="31852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150000"/>
              </a:lnSpc>
              <a:spcBef>
                <a:spcPts val="600"/>
              </a:spcBef>
              <a:buFont typeface="Wingdings 3"/>
              <a:buNone/>
            </a:pPr>
            <a:r>
              <a:rPr lang="en-US" sz="1000" b="1" dirty="0">
                <a:solidFill>
                  <a:schemeClr val="accent1"/>
                </a:solidFill>
                <a:latin typeface="Open Sans"/>
                <a:ea typeface="Calibri" panose="020F0502020204030204" pitchFamily="34" charset="0"/>
                <a:cs typeface="Open Sans"/>
              </a:rPr>
              <a:t>Closing Event – Thessaloniki – 09/11/2023</a:t>
            </a:r>
            <a:endParaRPr lang="el-GR" sz="1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2114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668572-5FE8-5AFA-AA2D-ACDE8A84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1341744"/>
            <a:ext cx="8702501" cy="1001406"/>
          </a:xfrm>
        </p:spPr>
        <p:txBody>
          <a:bodyPr>
            <a:normAutofit/>
          </a:bodyPr>
          <a:lstStyle/>
          <a:p>
            <a:r>
              <a:rPr lang="en-US" dirty="0"/>
              <a:t>Partnership Opportunities Platform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902FE1-EE26-3E77-AE48-1DAFACF6D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434" y="2162175"/>
            <a:ext cx="8596668" cy="41148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It describes the Project and its aims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It hosts outputs and results (mapping study, round tables, forums &amp; networking-cooperation opportunities)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Trilingual (English, Bulgarian and Greek)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5" r="2656"/>
          <a:stretch/>
        </p:blipFill>
        <p:spPr bwMode="auto">
          <a:xfrm>
            <a:off x="252556" y="214837"/>
            <a:ext cx="2332097" cy="1080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2 - Θέση περιεχομένου">
            <a:extLst>
              <a:ext uri="{FF2B5EF4-FFF2-40B4-BE49-F238E27FC236}">
                <a16:creationId xmlns:a16="http://schemas.microsoft.com/office/drawing/2014/main" id="{43CFB43F-7F8E-0E2C-3BA7-C0C989045462}"/>
              </a:ext>
            </a:extLst>
          </p:cNvPr>
          <p:cNvSpPr txBox="1">
            <a:spLocks/>
          </p:cNvSpPr>
          <p:nvPr/>
        </p:nvSpPr>
        <p:spPr>
          <a:xfrm>
            <a:off x="552450" y="6539477"/>
            <a:ext cx="2962672" cy="31852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150000"/>
              </a:lnSpc>
              <a:spcBef>
                <a:spcPts val="600"/>
              </a:spcBef>
              <a:buFont typeface="Wingdings 3"/>
              <a:buNone/>
            </a:pPr>
            <a:r>
              <a:rPr lang="en-US" sz="1000" b="1" dirty="0">
                <a:solidFill>
                  <a:schemeClr val="accent1"/>
                </a:solidFill>
                <a:latin typeface="Open Sans"/>
                <a:ea typeface="Calibri" panose="020F0502020204030204" pitchFamily="34" charset="0"/>
                <a:cs typeface="Open Sans"/>
              </a:rPr>
              <a:t>Closing Event – Thessaloniki – 09/11/2023</a:t>
            </a:r>
            <a:endParaRPr lang="el-GR" sz="1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35255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902FE1-EE26-3E77-AE48-1DAFACF6D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434" y="2162175"/>
            <a:ext cx="8596668" cy="41148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5" r="2656"/>
          <a:stretch/>
        </p:blipFill>
        <p:spPr bwMode="auto">
          <a:xfrm>
            <a:off x="252556" y="214837"/>
            <a:ext cx="2332097" cy="1080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2 - Θέση περιεχομένου">
            <a:extLst>
              <a:ext uri="{FF2B5EF4-FFF2-40B4-BE49-F238E27FC236}">
                <a16:creationId xmlns:a16="http://schemas.microsoft.com/office/drawing/2014/main" id="{3830D622-5D7F-20E8-9189-6A5F101509FB}"/>
              </a:ext>
            </a:extLst>
          </p:cNvPr>
          <p:cNvSpPr txBox="1">
            <a:spLocks/>
          </p:cNvSpPr>
          <p:nvPr/>
        </p:nvSpPr>
        <p:spPr>
          <a:xfrm>
            <a:off x="552450" y="6539477"/>
            <a:ext cx="2962672" cy="31852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150000"/>
              </a:lnSpc>
              <a:spcBef>
                <a:spcPts val="600"/>
              </a:spcBef>
              <a:buFont typeface="Wingdings 3"/>
              <a:buNone/>
            </a:pPr>
            <a:r>
              <a:rPr lang="en-US" sz="1000" b="1" dirty="0">
                <a:solidFill>
                  <a:schemeClr val="accent1"/>
                </a:solidFill>
                <a:latin typeface="Open Sans"/>
                <a:ea typeface="Calibri" panose="020F0502020204030204" pitchFamily="34" charset="0"/>
                <a:cs typeface="Open Sans"/>
              </a:rPr>
              <a:t>Closing Event – Thessaloniki – 09/11/2023</a:t>
            </a:r>
            <a:endParaRPr lang="el-GR" sz="1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  <p:pic>
        <p:nvPicPr>
          <p:cNvPr id="6" name="Εικόνα 5" descr="Εικόνα που περιέχει κείμενο, στιγμιότυπο οθόνης, λογισμικό, τοποθεσία web">
            <a:extLst>
              <a:ext uri="{FF2B5EF4-FFF2-40B4-BE49-F238E27FC236}">
                <a16:creationId xmlns:a16="http://schemas.microsoft.com/office/drawing/2014/main" id="{ADB5A23A-CB4E-1AE2-BA94-945076AF4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527"/>
            <a:ext cx="121920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40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668572-5FE8-5AFA-AA2D-ACDE8A84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1341744"/>
            <a:ext cx="8702501" cy="1001406"/>
          </a:xfrm>
        </p:spPr>
        <p:txBody>
          <a:bodyPr>
            <a:normAutofit/>
          </a:bodyPr>
          <a:lstStyle/>
          <a:p>
            <a:r>
              <a:rPr lang="en-US" dirty="0"/>
              <a:t>Working Package 4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902FE1-EE26-3E77-AE48-1DAFACF6D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302" y="2050208"/>
            <a:ext cx="8596668" cy="437730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Development of training material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Implementation of short building skills' sessions in a hybrid form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Implementation of 2-days workshops in the following topics: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innovation,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Corporate Social Responsibility (CSR),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extroversion,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social economy,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quality standards,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thematic tourism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travel blogging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5" r="2656"/>
          <a:stretch/>
        </p:blipFill>
        <p:spPr bwMode="auto">
          <a:xfrm>
            <a:off x="252556" y="214837"/>
            <a:ext cx="2332097" cy="1080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2 - Θέση περιεχομένου">
            <a:extLst>
              <a:ext uri="{FF2B5EF4-FFF2-40B4-BE49-F238E27FC236}">
                <a16:creationId xmlns:a16="http://schemas.microsoft.com/office/drawing/2014/main" id="{A7E98A4D-4455-D69D-B862-4E0BB155C81D}"/>
              </a:ext>
            </a:extLst>
          </p:cNvPr>
          <p:cNvSpPr txBox="1">
            <a:spLocks/>
          </p:cNvSpPr>
          <p:nvPr/>
        </p:nvSpPr>
        <p:spPr>
          <a:xfrm>
            <a:off x="552450" y="6539477"/>
            <a:ext cx="2962672" cy="31852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150000"/>
              </a:lnSpc>
              <a:spcBef>
                <a:spcPts val="600"/>
              </a:spcBef>
              <a:buFont typeface="Wingdings 3"/>
              <a:buNone/>
            </a:pPr>
            <a:r>
              <a:rPr lang="en-US" sz="1000" b="1" dirty="0">
                <a:solidFill>
                  <a:schemeClr val="accent1"/>
                </a:solidFill>
                <a:latin typeface="Open Sans"/>
                <a:ea typeface="Calibri" panose="020F0502020204030204" pitchFamily="34" charset="0"/>
                <a:cs typeface="Open Sans"/>
              </a:rPr>
              <a:t>Closing Event – Thessaloniki – 09/11/2023</a:t>
            </a:r>
            <a:endParaRPr lang="el-GR" sz="1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3525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668572-5FE8-5AFA-AA2D-ACDE8A84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710" y="2611748"/>
            <a:ext cx="8855863" cy="1126837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Thank you for your kind attention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endParaRPr lang="el-GR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902FE1-EE26-3E77-AE48-1DAFACF6D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898" y="3429000"/>
            <a:ext cx="8596668" cy="1126837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indent="0">
              <a:buClr>
                <a:srgbClr val="5FCBEF"/>
              </a:buClr>
              <a:buNone/>
              <a:defRPr/>
            </a:pPr>
            <a:endParaRPr lang="en-US" sz="2000" dirty="0">
              <a:solidFill>
                <a:srgbClr val="5FCBEF"/>
              </a:solidFill>
              <a:latin typeface="Trebuchet MS" panose="020B0603020202020204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5" r="2656"/>
          <a:stretch/>
        </p:blipFill>
        <p:spPr bwMode="auto">
          <a:xfrm>
            <a:off x="159352" y="214837"/>
            <a:ext cx="2332097" cy="1080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832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668572-5FE8-5AFA-AA2D-ACDE8A84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1427469"/>
            <a:ext cx="8702501" cy="1001406"/>
          </a:xfrm>
        </p:spPr>
        <p:txBody>
          <a:bodyPr>
            <a:normAutofit/>
          </a:bodyPr>
          <a:lstStyle/>
          <a:p>
            <a:r>
              <a:rPr lang="en-US" dirty="0"/>
              <a:t>Working Package 1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902FE1-EE26-3E77-AE48-1DAFACF6D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62201"/>
            <a:ext cx="8790516" cy="3679162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b="1" dirty="0"/>
              <a:t>Project Management: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Project Manager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Financial Manager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Technical Consultant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Controller for verification of expenses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l-GR" dirty="0"/>
          </a:p>
          <a:p>
            <a:pPr marL="0" indent="0">
              <a:buFont typeface="Wingdings" pitchFamily="2" charset="2"/>
              <a:buChar char="Ø"/>
            </a:pPr>
            <a:endParaRPr lang="el-GR" dirty="0"/>
          </a:p>
          <a:p>
            <a:pPr marL="0" indent="0">
              <a:buFont typeface="Wingdings" pitchFamily="2" charset="2"/>
              <a:buChar char="Ø"/>
            </a:pP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5" r="2656"/>
          <a:stretch/>
        </p:blipFill>
        <p:spPr bwMode="auto">
          <a:xfrm>
            <a:off x="159352" y="214837"/>
            <a:ext cx="2332097" cy="1080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2 - Θέση περιεχομένου">
            <a:extLst>
              <a:ext uri="{FF2B5EF4-FFF2-40B4-BE49-F238E27FC236}">
                <a16:creationId xmlns:a16="http://schemas.microsoft.com/office/drawing/2014/main" id="{E85C590B-B819-002F-1EB1-55FB0619E907}"/>
              </a:ext>
            </a:extLst>
          </p:cNvPr>
          <p:cNvSpPr txBox="1">
            <a:spLocks/>
          </p:cNvSpPr>
          <p:nvPr/>
        </p:nvSpPr>
        <p:spPr>
          <a:xfrm>
            <a:off x="552450" y="6539477"/>
            <a:ext cx="2962672" cy="31852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150000"/>
              </a:lnSpc>
              <a:spcBef>
                <a:spcPts val="600"/>
              </a:spcBef>
              <a:buFont typeface="Wingdings 3"/>
              <a:buNone/>
            </a:pPr>
            <a:r>
              <a:rPr lang="en-US" sz="1000" b="1" dirty="0">
                <a:solidFill>
                  <a:schemeClr val="accent1"/>
                </a:solidFill>
                <a:latin typeface="Open Sans"/>
                <a:ea typeface="Calibri" panose="020F0502020204030204" pitchFamily="34" charset="0"/>
                <a:cs typeface="Open Sans"/>
              </a:rPr>
              <a:t>Closing Event – Thessaloniki – 09/11/2023</a:t>
            </a:r>
            <a:endParaRPr lang="el-GR" sz="1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77052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668572-5FE8-5AFA-AA2D-ACDE8A84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7" y="1427469"/>
            <a:ext cx="8702501" cy="1001406"/>
          </a:xfrm>
        </p:spPr>
        <p:txBody>
          <a:bodyPr>
            <a:normAutofit/>
          </a:bodyPr>
          <a:lstStyle/>
          <a:p>
            <a:r>
              <a:rPr lang="en-US" dirty="0"/>
              <a:t>Working Package 2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902FE1-EE26-3E77-AE48-1DAFACF6D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62201"/>
            <a:ext cx="8790516" cy="3679162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b="1" dirty="0"/>
              <a:t>Communication Officer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b="1" dirty="0"/>
              <a:t>Communication Plan: </a:t>
            </a:r>
            <a:r>
              <a:rPr lang="en-US" sz="2000" dirty="0"/>
              <a:t>It describes the project target groups, communication objectives, the communication channels and tools that will be used as well as budget issues.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l-GR" dirty="0"/>
          </a:p>
          <a:p>
            <a:pPr marL="0" indent="0">
              <a:buFont typeface="Wingdings" pitchFamily="2" charset="2"/>
              <a:buChar char="Ø"/>
            </a:pPr>
            <a:endParaRPr lang="el-GR" dirty="0"/>
          </a:p>
          <a:p>
            <a:pPr marL="0" indent="0">
              <a:buFont typeface="Wingdings" pitchFamily="2" charset="2"/>
              <a:buChar char="Ø"/>
            </a:pP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5" r="2656"/>
          <a:stretch/>
        </p:blipFill>
        <p:spPr bwMode="auto">
          <a:xfrm>
            <a:off x="159352" y="214837"/>
            <a:ext cx="2332097" cy="1080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2 - Θέση περιεχομένου">
            <a:extLst>
              <a:ext uri="{FF2B5EF4-FFF2-40B4-BE49-F238E27FC236}">
                <a16:creationId xmlns:a16="http://schemas.microsoft.com/office/drawing/2014/main" id="{38D71DA5-9FA0-7A5A-2FE3-77B27B24947B}"/>
              </a:ext>
            </a:extLst>
          </p:cNvPr>
          <p:cNvSpPr txBox="1">
            <a:spLocks/>
          </p:cNvSpPr>
          <p:nvPr/>
        </p:nvSpPr>
        <p:spPr>
          <a:xfrm>
            <a:off x="552450" y="6539477"/>
            <a:ext cx="2962672" cy="31852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150000"/>
              </a:lnSpc>
              <a:spcBef>
                <a:spcPts val="600"/>
              </a:spcBef>
              <a:buFont typeface="Wingdings 3"/>
              <a:buNone/>
            </a:pPr>
            <a:r>
              <a:rPr lang="en-US" sz="1000" b="1" dirty="0">
                <a:solidFill>
                  <a:schemeClr val="accent1"/>
                </a:solidFill>
                <a:latin typeface="Open Sans"/>
                <a:ea typeface="Calibri" panose="020F0502020204030204" pitchFamily="34" charset="0"/>
                <a:cs typeface="Open Sans"/>
              </a:rPr>
              <a:t>Closing Event – Thessaloniki – 09/11/2023</a:t>
            </a:r>
            <a:endParaRPr lang="el-GR" sz="1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2890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668572-5FE8-5AFA-AA2D-ACDE8A84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1341744"/>
            <a:ext cx="8702501" cy="1001406"/>
          </a:xfrm>
        </p:spPr>
        <p:txBody>
          <a:bodyPr>
            <a:normAutofit/>
          </a:bodyPr>
          <a:lstStyle/>
          <a:p>
            <a:r>
              <a:rPr lang="en-US" dirty="0"/>
              <a:t>Target Groups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902FE1-EE26-3E77-AE48-1DAFACF6D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959" y="2019300"/>
            <a:ext cx="8596668" cy="4114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l-GR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Final beneficiaries of the Project’s outputs and results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Local, regional, national authorities and European institutions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NGOs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Scientific and educational institutions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Entrepreneurs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SMEs in Tourism and Hospitality Industry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Graduates in the fields of Accounting and Finance, Business Administration, Hospitality and Tourism and relevant departments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General public (citizens) </a:t>
            </a:r>
          </a:p>
          <a:p>
            <a:pPr algn="just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5" r="2656"/>
          <a:stretch/>
        </p:blipFill>
        <p:spPr bwMode="auto">
          <a:xfrm>
            <a:off x="252556" y="214837"/>
            <a:ext cx="2332097" cy="1080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2 - Θέση περιεχομένου">
            <a:extLst>
              <a:ext uri="{FF2B5EF4-FFF2-40B4-BE49-F238E27FC236}">
                <a16:creationId xmlns:a16="http://schemas.microsoft.com/office/drawing/2014/main" id="{7E669A0A-E4BB-1E90-0930-F5940E15DB14}"/>
              </a:ext>
            </a:extLst>
          </p:cNvPr>
          <p:cNvSpPr txBox="1">
            <a:spLocks/>
          </p:cNvSpPr>
          <p:nvPr/>
        </p:nvSpPr>
        <p:spPr>
          <a:xfrm>
            <a:off x="552450" y="6539477"/>
            <a:ext cx="2962672" cy="31852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150000"/>
              </a:lnSpc>
              <a:spcBef>
                <a:spcPts val="600"/>
              </a:spcBef>
              <a:buFont typeface="Wingdings 3"/>
              <a:buNone/>
            </a:pPr>
            <a:r>
              <a:rPr lang="en-US" sz="1000" b="1" dirty="0">
                <a:solidFill>
                  <a:schemeClr val="accent1"/>
                </a:solidFill>
                <a:latin typeface="Open Sans"/>
                <a:ea typeface="Calibri" panose="020F0502020204030204" pitchFamily="34" charset="0"/>
                <a:cs typeface="Open Sans"/>
              </a:rPr>
              <a:t>Closing Event – Thessaloniki – 09/11/2023</a:t>
            </a:r>
            <a:endParaRPr lang="el-GR" sz="1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3525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668572-5FE8-5AFA-AA2D-ACDE8A84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1341744"/>
            <a:ext cx="8702501" cy="1001406"/>
          </a:xfrm>
        </p:spPr>
        <p:txBody>
          <a:bodyPr>
            <a:normAutofit/>
          </a:bodyPr>
          <a:lstStyle/>
          <a:p>
            <a:r>
              <a:rPr lang="en-US" dirty="0"/>
              <a:t>Project Website Structure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902FE1-EE26-3E77-AE48-1DAFACF6D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434" y="2162175"/>
            <a:ext cx="8596668" cy="41148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hlinkClick r:id="rId2"/>
              </a:rPr>
              <a:t>https://captour.hhf.gr/</a:t>
            </a:r>
            <a:endParaRPr lang="en-US" sz="2000" b="1" dirty="0"/>
          </a:p>
          <a:p>
            <a:pPr>
              <a:buFont typeface="Wingdings" pitchFamily="2" charset="2"/>
              <a:buChar char="Ø"/>
            </a:pPr>
            <a:endParaRPr lang="en-US" sz="2000" b="1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It includes all three languages: English, Bulgarian and Greek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The project website will be kept online at least two years after Project closure 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It provides information about the Project, its nature, goals, procedures, benefits and the expected results 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5" r="2656"/>
          <a:stretch/>
        </p:blipFill>
        <p:spPr bwMode="auto">
          <a:xfrm>
            <a:off x="252556" y="214837"/>
            <a:ext cx="2332097" cy="1080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2 - Θέση περιεχομένου">
            <a:extLst>
              <a:ext uri="{FF2B5EF4-FFF2-40B4-BE49-F238E27FC236}">
                <a16:creationId xmlns:a16="http://schemas.microsoft.com/office/drawing/2014/main" id="{AB77BB16-6E63-F243-300F-192B556DDC64}"/>
              </a:ext>
            </a:extLst>
          </p:cNvPr>
          <p:cNvSpPr txBox="1">
            <a:spLocks/>
          </p:cNvSpPr>
          <p:nvPr/>
        </p:nvSpPr>
        <p:spPr>
          <a:xfrm>
            <a:off x="552450" y="6539477"/>
            <a:ext cx="2962672" cy="31852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150000"/>
              </a:lnSpc>
              <a:spcBef>
                <a:spcPts val="600"/>
              </a:spcBef>
              <a:buFont typeface="Wingdings 3"/>
              <a:buNone/>
            </a:pPr>
            <a:r>
              <a:rPr lang="en-US" sz="1000" b="1" dirty="0">
                <a:solidFill>
                  <a:schemeClr val="accent1"/>
                </a:solidFill>
                <a:latin typeface="Open Sans"/>
                <a:ea typeface="Calibri" panose="020F0502020204030204" pitchFamily="34" charset="0"/>
                <a:cs typeface="Open Sans"/>
              </a:rPr>
              <a:t>Closing Event – Thessaloniki – 09/11/2023</a:t>
            </a:r>
            <a:endParaRPr lang="el-GR" sz="1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7330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 descr="Εικόνα που περιέχει κείμενο, στιγμιότυπο οθόνης, λογισμικό, λογισμικό πολυμέσων">
            <a:extLst>
              <a:ext uri="{FF2B5EF4-FFF2-40B4-BE49-F238E27FC236}">
                <a16:creationId xmlns:a16="http://schemas.microsoft.com/office/drawing/2014/main" id="{A041C0B5-074A-E593-D691-6DEC77E6C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725"/>
            <a:ext cx="12192000" cy="64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2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668572-5FE8-5AFA-AA2D-ACDE8A84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1341744"/>
            <a:ext cx="8702501" cy="1001406"/>
          </a:xfrm>
        </p:spPr>
        <p:txBody>
          <a:bodyPr>
            <a:normAutofit/>
          </a:bodyPr>
          <a:lstStyle/>
          <a:p>
            <a:r>
              <a:rPr lang="en-US" dirty="0"/>
              <a:t>Social Media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902FE1-EE26-3E77-AE48-1DAFACF6D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434" y="2162175"/>
            <a:ext cx="8596668" cy="41148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err="1"/>
              <a:t>Facebook</a:t>
            </a:r>
            <a:r>
              <a:rPr lang="en-US" sz="2000" dirty="0"/>
              <a:t> 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Twitter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err="1"/>
              <a:t>Instagram</a:t>
            </a:r>
            <a:r>
              <a:rPr lang="en-US" sz="2000" dirty="0"/>
              <a:t> 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YouTube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5" r="2656"/>
          <a:stretch/>
        </p:blipFill>
        <p:spPr bwMode="auto">
          <a:xfrm>
            <a:off x="252556" y="214837"/>
            <a:ext cx="2332097" cy="1080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Image result for facebook logo">
            <a:extLst>
              <a:ext uri="{FF2B5EF4-FFF2-40B4-BE49-F238E27FC236}">
                <a16:creationId xmlns:a16="http://schemas.microsoft.com/office/drawing/2014/main" id="{021EF9A2-7FAE-4A19-9AA4-243CC5AC3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7397" y="2419185"/>
            <a:ext cx="620688" cy="620688"/>
          </a:xfrm>
          <a:prstGeom prst="rect">
            <a:avLst/>
          </a:prstGeom>
          <a:noFill/>
        </p:spPr>
      </p:pic>
      <p:pic>
        <p:nvPicPr>
          <p:cNvPr id="6" name="Picture 12" descr="Image result for twitter logo">
            <a:extLst>
              <a:ext uri="{FF2B5EF4-FFF2-40B4-BE49-F238E27FC236}">
                <a16:creationId xmlns:a16="http://schemas.microsoft.com/office/drawing/2014/main" id="{9767657B-C6D8-4020-BD26-52FE4A4A7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7191" y="3258319"/>
            <a:ext cx="648072" cy="648072"/>
          </a:xfrm>
          <a:prstGeom prst="rect">
            <a:avLst/>
          </a:prstGeom>
          <a:noFill/>
        </p:spPr>
      </p:pic>
      <p:pic>
        <p:nvPicPr>
          <p:cNvPr id="9" name="Picture 16" descr="Image result for youtube logo">
            <a:extLst>
              <a:ext uri="{FF2B5EF4-FFF2-40B4-BE49-F238E27FC236}">
                <a16:creationId xmlns:a16="http://schemas.microsoft.com/office/drawing/2014/main" id="{521DB552-CEEF-40E2-A228-660113053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7604" t="28291" r="16870" b="27701"/>
          <a:stretch>
            <a:fillRect/>
          </a:stretch>
        </p:blipFill>
        <p:spPr bwMode="auto">
          <a:xfrm>
            <a:off x="2475011" y="5146995"/>
            <a:ext cx="1033830" cy="432048"/>
          </a:xfrm>
          <a:prstGeom prst="rect">
            <a:avLst/>
          </a:prstGeom>
          <a:noFill/>
        </p:spPr>
      </p:pic>
      <p:pic>
        <p:nvPicPr>
          <p:cNvPr id="13" name="Picture 4" descr="Image result for instagram logo">
            <a:extLst>
              <a:ext uri="{FF2B5EF4-FFF2-40B4-BE49-F238E27FC236}">
                <a16:creationId xmlns:a16="http://schemas.microsoft.com/office/drawing/2014/main" id="{B7BF27CA-9A4C-44A5-96C7-5ACA54889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1340" t="16876" r="11171" b="16706"/>
          <a:stretch/>
        </p:blipFill>
        <p:spPr bwMode="auto">
          <a:xfrm>
            <a:off x="3202518" y="4163566"/>
            <a:ext cx="756084" cy="648072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4" name="2 - Θέση περιεχομένου">
            <a:extLst>
              <a:ext uri="{FF2B5EF4-FFF2-40B4-BE49-F238E27FC236}">
                <a16:creationId xmlns:a16="http://schemas.microsoft.com/office/drawing/2014/main" id="{E7CF40B9-1965-DA22-76A4-05395B4EC387}"/>
              </a:ext>
            </a:extLst>
          </p:cNvPr>
          <p:cNvSpPr txBox="1">
            <a:spLocks/>
          </p:cNvSpPr>
          <p:nvPr/>
        </p:nvSpPr>
        <p:spPr>
          <a:xfrm>
            <a:off x="552450" y="6539477"/>
            <a:ext cx="2962672" cy="31852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150000"/>
              </a:lnSpc>
              <a:spcBef>
                <a:spcPts val="600"/>
              </a:spcBef>
              <a:buFont typeface="Wingdings 3"/>
              <a:buNone/>
            </a:pPr>
            <a:r>
              <a:rPr lang="en-US" sz="1000" b="1" dirty="0">
                <a:solidFill>
                  <a:schemeClr val="accent1"/>
                </a:solidFill>
                <a:latin typeface="Open Sans"/>
                <a:ea typeface="Calibri" panose="020F0502020204030204" pitchFamily="34" charset="0"/>
                <a:cs typeface="Open Sans"/>
              </a:rPr>
              <a:t>Closing Event – Thessaloniki – 09/11/2023</a:t>
            </a:r>
            <a:endParaRPr lang="el-GR" sz="1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35255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668572-5FE8-5AFA-AA2D-ACDE8A84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1341744"/>
            <a:ext cx="8702501" cy="1001406"/>
          </a:xfrm>
        </p:spPr>
        <p:txBody>
          <a:bodyPr>
            <a:normAutofit/>
          </a:bodyPr>
          <a:lstStyle/>
          <a:p>
            <a:r>
              <a:rPr lang="en-US" dirty="0"/>
              <a:t>Dissemination Material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902FE1-EE26-3E77-AE48-1DAFACF6D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434" y="2162175"/>
            <a:ext cx="8596668" cy="41148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en-US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A </a:t>
            </a:r>
            <a:r>
              <a:rPr lang="en-US" sz="2000" b="1" dirty="0"/>
              <a:t>Digital Banner </a:t>
            </a:r>
            <a:r>
              <a:rPr lang="en-US" sz="2000" dirty="0"/>
              <a:t>was designed in order to link project beneficiaries’ websites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b="1" dirty="0"/>
              <a:t>2 Project Leaflets: </a:t>
            </a:r>
            <a:r>
              <a:rPr lang="en-US" sz="2000" dirty="0"/>
              <a:t>One at the beginning and one during the final phase of the project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b="1" dirty="0"/>
              <a:t>A Poster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000" b="1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b="1" dirty="0"/>
              <a:t>A Roll-Up Banner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b="1" dirty="0"/>
              <a:t>Folders &amp; Notepads</a:t>
            </a: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5" r="2656"/>
          <a:stretch/>
        </p:blipFill>
        <p:spPr bwMode="auto">
          <a:xfrm>
            <a:off x="252556" y="214837"/>
            <a:ext cx="2332097" cy="1080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2 - Θέση περιεχομένου">
            <a:extLst>
              <a:ext uri="{FF2B5EF4-FFF2-40B4-BE49-F238E27FC236}">
                <a16:creationId xmlns:a16="http://schemas.microsoft.com/office/drawing/2014/main" id="{CD7259AF-A3A3-14C1-D173-45BD68FED952}"/>
              </a:ext>
            </a:extLst>
          </p:cNvPr>
          <p:cNvSpPr txBox="1">
            <a:spLocks/>
          </p:cNvSpPr>
          <p:nvPr/>
        </p:nvSpPr>
        <p:spPr>
          <a:xfrm>
            <a:off x="552450" y="6539477"/>
            <a:ext cx="2962672" cy="31852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150000"/>
              </a:lnSpc>
              <a:spcBef>
                <a:spcPts val="600"/>
              </a:spcBef>
              <a:buFont typeface="Wingdings 3"/>
              <a:buNone/>
            </a:pPr>
            <a:r>
              <a:rPr lang="en-US" sz="1000" b="1" dirty="0">
                <a:solidFill>
                  <a:schemeClr val="accent1"/>
                </a:solidFill>
                <a:latin typeface="Open Sans"/>
                <a:ea typeface="Calibri" panose="020F0502020204030204" pitchFamily="34" charset="0"/>
                <a:cs typeface="Open Sans"/>
              </a:rPr>
              <a:t>Closing Event – Thessaloniki – 09/11/2023</a:t>
            </a:r>
            <a:endParaRPr lang="el-GR" sz="1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3525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668572-5FE8-5AFA-AA2D-ACDE8A84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1341744"/>
            <a:ext cx="8702501" cy="1001406"/>
          </a:xfrm>
        </p:spPr>
        <p:txBody>
          <a:bodyPr>
            <a:normAutofit/>
          </a:bodyPr>
          <a:lstStyle/>
          <a:p>
            <a:r>
              <a:rPr lang="en-US" dirty="0"/>
              <a:t>Public Events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902FE1-EE26-3E77-AE48-1DAFACF6D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434" y="2162175"/>
            <a:ext cx="8596668" cy="41148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3 Press Conferences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4 Round Tables in hybrid form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/>
              <a:t>Closing Event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 marL="457200" indent="-457200"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5" r="2656"/>
          <a:stretch/>
        </p:blipFill>
        <p:spPr bwMode="auto">
          <a:xfrm>
            <a:off x="252556" y="214837"/>
            <a:ext cx="2332097" cy="1080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2 - Θέση περιεχομένου">
            <a:extLst>
              <a:ext uri="{FF2B5EF4-FFF2-40B4-BE49-F238E27FC236}">
                <a16:creationId xmlns:a16="http://schemas.microsoft.com/office/drawing/2014/main" id="{3830D622-5D7F-20E8-9189-6A5F101509FB}"/>
              </a:ext>
            </a:extLst>
          </p:cNvPr>
          <p:cNvSpPr txBox="1">
            <a:spLocks/>
          </p:cNvSpPr>
          <p:nvPr/>
        </p:nvSpPr>
        <p:spPr>
          <a:xfrm>
            <a:off x="552450" y="6539477"/>
            <a:ext cx="2962672" cy="31852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150000"/>
              </a:lnSpc>
              <a:spcBef>
                <a:spcPts val="600"/>
              </a:spcBef>
              <a:buFont typeface="Wingdings 3"/>
              <a:buNone/>
            </a:pPr>
            <a:r>
              <a:rPr lang="en-US" sz="1000" b="1" dirty="0">
                <a:solidFill>
                  <a:schemeClr val="accent1"/>
                </a:solidFill>
                <a:latin typeface="Open Sans"/>
                <a:ea typeface="Calibri" panose="020F0502020204030204" pitchFamily="34" charset="0"/>
                <a:cs typeface="Open Sans"/>
              </a:rPr>
              <a:t>Closing Event – Thessaloniki – 09/11/2023</a:t>
            </a:r>
            <a:endParaRPr lang="el-GR" sz="1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35255000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396</TotalTime>
  <Words>474</Words>
  <Application>Microsoft Office PowerPoint</Application>
  <PresentationFormat>Ευρεία οθόνη</PresentationFormat>
  <Paragraphs>258</Paragraphs>
  <Slides>14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1" baseType="lpstr">
      <vt:lpstr>Arial</vt:lpstr>
      <vt:lpstr>Calibri</vt:lpstr>
      <vt:lpstr>Open Sans</vt:lpstr>
      <vt:lpstr>Trebuchet MS</vt:lpstr>
      <vt:lpstr>Wingdings</vt:lpstr>
      <vt:lpstr>Wingdings 3</vt:lpstr>
      <vt:lpstr>Όψη</vt:lpstr>
      <vt:lpstr>Project Implementation</vt:lpstr>
      <vt:lpstr>Working Package 1</vt:lpstr>
      <vt:lpstr>Working Package 2</vt:lpstr>
      <vt:lpstr>Target Groups</vt:lpstr>
      <vt:lpstr>Project Website Structure</vt:lpstr>
      <vt:lpstr>Παρουσίαση του PowerPoint</vt:lpstr>
      <vt:lpstr>Social Media</vt:lpstr>
      <vt:lpstr>Dissemination Material</vt:lpstr>
      <vt:lpstr>Public Events</vt:lpstr>
      <vt:lpstr>Working Package 3</vt:lpstr>
      <vt:lpstr>Partnership Opportunities Platform</vt:lpstr>
      <vt:lpstr>Παρουσίαση του PowerPoint</vt:lpstr>
      <vt:lpstr>Working Package 4</vt:lpstr>
      <vt:lpstr>Thank you for your kind attention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Maria L</dc:creator>
  <cp:lastModifiedBy>Department Procurement</cp:lastModifiedBy>
  <cp:revision>96</cp:revision>
  <dcterms:created xsi:type="dcterms:W3CDTF">2022-05-03T11:54:39Z</dcterms:created>
  <dcterms:modified xsi:type="dcterms:W3CDTF">2023-11-02T08:04:14Z</dcterms:modified>
</cp:coreProperties>
</file>