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6"/>
  </p:notesMasterIdLst>
  <p:handoutMasterIdLst>
    <p:handoutMasterId r:id="rId17"/>
  </p:handoutMasterIdLst>
  <p:sldIdLst>
    <p:sldId id="256" r:id="rId2"/>
    <p:sldId id="288" r:id="rId3"/>
    <p:sldId id="289" r:id="rId4"/>
    <p:sldId id="259" r:id="rId5"/>
    <p:sldId id="280" r:id="rId6"/>
    <p:sldId id="285" r:id="rId7"/>
    <p:sldId id="287" r:id="rId8"/>
    <p:sldId id="281" r:id="rId9"/>
    <p:sldId id="279" r:id="rId10"/>
    <p:sldId id="282" r:id="rId11"/>
    <p:sldId id="273" r:id="rId12"/>
    <p:sldId id="283" r:id="rId13"/>
    <p:sldId id="286" r:id="rId14"/>
    <p:sldId id="2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24" autoAdjust="0"/>
  </p:normalViewPr>
  <p:slideViewPr>
    <p:cSldViewPr snapToGrid="0">
      <p:cViewPr varScale="1">
        <p:scale>
          <a:sx n="114" d="100"/>
          <a:sy n="114" d="100"/>
        </p:scale>
        <p:origin x="47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DE8C1653-7B77-46D2-844E-973E406FDF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A2A0ACB7-7DA2-4AE8-AD5F-A75D2DF3FD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51BDFF-12EB-4153-BEE6-02C1134B7359}" type="datetimeFigureOut">
              <a:rPr lang="el-GR" smtClean="0"/>
              <a:pPr/>
              <a:t>6/11/2023</a:t>
            </a:fld>
            <a:endParaRPr lang="el-GR"/>
          </a:p>
        </p:txBody>
      </p:sp>
      <p:sp>
        <p:nvSpPr>
          <p:cNvPr id="4" name="Θέση υποσέλιδου 3">
            <a:extLst>
              <a:ext uri="{FF2B5EF4-FFF2-40B4-BE49-F238E27FC236}">
                <a16:creationId xmlns:a16="http://schemas.microsoft.com/office/drawing/2014/main" id="{9509B1AC-11EA-4E8C-8750-5800FBB192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866AFC2E-CF2A-413F-9010-2879918759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688E01-76D6-4C3D-83C3-3C2F2DDD47A7}" type="slidenum">
              <a:rPr lang="el-GR" smtClean="0"/>
              <a:pPr/>
              <a:t>‹#›</a:t>
            </a:fld>
            <a:endParaRPr lang="el-GR"/>
          </a:p>
        </p:txBody>
      </p:sp>
    </p:spTree>
    <p:extLst>
      <p:ext uri="{BB962C8B-B14F-4D97-AF65-F5344CB8AC3E}">
        <p14:creationId xmlns:p14="http://schemas.microsoft.com/office/powerpoint/2010/main" val="284099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2E0E1-1CC9-4A22-8783-AF70D83D9F87}" type="datetimeFigureOut">
              <a:rPr lang="el-GR" smtClean="0"/>
              <a:pPr/>
              <a:t>6/11/2023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CB18C-B186-4005-A07E-9B548A5D6F74}" type="slidenum">
              <a:rPr lang="el-GR" smtClean="0"/>
              <a:pPr/>
              <a:t>‹#›</a:t>
            </a:fld>
            <a:endParaRPr lang="el-GR"/>
          </a:p>
        </p:txBody>
      </p:sp>
    </p:spTree>
    <p:extLst>
      <p:ext uri="{BB962C8B-B14F-4D97-AF65-F5344CB8AC3E}">
        <p14:creationId xmlns:p14="http://schemas.microsoft.com/office/powerpoint/2010/main" val="17828317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21C03B3-6699-4016-9D6F-1DFB65127C38}" type="datetime1">
              <a:rPr lang="el-GR" smtClean="0"/>
              <a:t>6/11/2023</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149918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6F78E461-5F67-497D-9821-B24E28618AC3}" type="datetime1">
              <a:rPr lang="el-GR" smtClean="0"/>
              <a:t>6/11/2023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16473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1C20E21-AE93-47AC-8F59-0331C58B4321}" type="datetime1">
              <a:rPr lang="el-GR" smtClean="0"/>
              <a:t>6/11/2023</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351BFC-CC56-4212-BD5C-1E7D11C0416C}" type="slidenum">
              <a:rPr lang="el-GR" smtClean="0"/>
              <a:pPr/>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8016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E606E69-8155-4E97-9020-CC3972E6459D}" type="datetime1">
              <a:rPr lang="el-GR" smtClean="0"/>
              <a:t>6/11/2023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336054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80F26C1-71B0-44B1-BCD6-E0AD91EC058F}" type="datetime1">
              <a:rPr lang="el-GR" smtClean="0"/>
              <a:t>6/11/2023</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51BFC-CC56-4212-BD5C-1E7D11C0416C}" type="slidenum">
              <a:rPr lang="el-GR" smtClean="0"/>
              <a:pPr/>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622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01AAD37-EF56-4707-9AFE-4CD088D6929F}" type="datetime1">
              <a:rPr lang="el-GR" smtClean="0"/>
              <a:t>6/11/2023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3238753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6A99BF3-418E-472F-8A40-93A15958A076}" type="datetime1">
              <a:rPr lang="el-GR" smtClean="0"/>
              <a:t>6/11/2023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1720982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02F2BF4-8C42-475A-A088-14436D488943}" type="datetime1">
              <a:rPr lang="el-GR" smtClean="0"/>
              <a:t>6/11/2023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287960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8C87B6B-5D63-4684-A0B1-6A2C65A54388}" type="datetime1">
              <a:rPr lang="el-GR" smtClean="0"/>
              <a:t>6/11/2023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262593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E4A02D17-21CB-4C17-A20C-70F5CB2E8579}" type="datetime1">
              <a:rPr lang="el-GR" smtClean="0"/>
              <a:t>6/11/2023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95787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1389C9A5-BA3B-4A51-86DA-5765CF12245F}" type="datetime1">
              <a:rPr lang="el-GR" smtClean="0"/>
              <a:t>6/11/2023</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323407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166D6E9F-EB99-4B08-8F1C-40BA46A3496B}" type="datetime1">
              <a:rPr lang="el-GR" smtClean="0"/>
              <a:t>6/11/2023</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248382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5E9E495-71DB-4294-A05C-5ED0FABAFA98}" type="datetime1">
              <a:rPr lang="el-GR" smtClean="0"/>
              <a:t>6/11/2023</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243540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0CDE1-D235-48E4-B39C-F6F962D303FE}" type="datetime1">
              <a:rPr lang="el-GR" smtClean="0"/>
              <a:t>6/11/2023</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128411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CC2E119-E998-45CF-9179-6771F47DF3FD}" type="datetime1">
              <a:rPr lang="el-GR" smtClean="0"/>
              <a:t>6/11/2023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60437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EB4F9539-B622-4BB9-B161-38C6640CB956}" type="datetime1">
              <a:rPr lang="el-GR" smtClean="0"/>
              <a:t>6/11/2023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51BFC-CC56-4212-BD5C-1E7D11C0416C}" type="slidenum">
              <a:rPr lang="el-GR" smtClean="0"/>
              <a:pPr/>
              <a:t>‹#›</a:t>
            </a:fld>
            <a:endParaRPr lang="el-GR"/>
          </a:p>
        </p:txBody>
      </p:sp>
    </p:spTree>
    <p:extLst>
      <p:ext uri="{BB962C8B-B14F-4D97-AF65-F5344CB8AC3E}">
        <p14:creationId xmlns:p14="http://schemas.microsoft.com/office/powerpoint/2010/main" val="385003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FB32270-0A87-4A69-9E0F-B16DEB3042E7}" type="datetime1">
              <a:rPr lang="el-GR" smtClean="0"/>
              <a:t>6/11/2023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C351BFC-CC56-4212-BD5C-1E7D11C0416C}" type="slidenum">
              <a:rPr lang="el-GR" smtClean="0"/>
              <a:pPr/>
              <a:t>‹#›</a:t>
            </a:fld>
            <a:endParaRPr lang="el-GR"/>
          </a:p>
        </p:txBody>
      </p:sp>
    </p:spTree>
    <p:extLst>
      <p:ext uri="{BB962C8B-B14F-4D97-AF65-F5344CB8AC3E}">
        <p14:creationId xmlns:p14="http://schemas.microsoft.com/office/powerpoint/2010/main" val="1386037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23C1ED-8CC1-4942-87FF-879A57A0B404}"/>
              </a:ext>
            </a:extLst>
          </p:cNvPr>
          <p:cNvSpPr>
            <a:spLocks noGrp="1"/>
          </p:cNvSpPr>
          <p:nvPr>
            <p:ph type="ctrTitle"/>
          </p:nvPr>
        </p:nvSpPr>
        <p:spPr>
          <a:xfrm>
            <a:off x="1801178" y="1499615"/>
            <a:ext cx="10113264" cy="4356735"/>
          </a:xfrm>
        </p:spPr>
        <p:txBody>
          <a:bodyPr>
            <a:noAutofit/>
          </a:bodyPr>
          <a:lstStyle/>
          <a:p>
            <a:pPr algn="ctr"/>
            <a:r>
              <a:rPr lang="en-US" sz="2400" b="1" dirty="0">
                <a:latin typeface="Calibri" pitchFamily="34" charset="0"/>
              </a:rPr>
              <a:t>An initiative on Capitalising Tourism's prospects of the region</a:t>
            </a:r>
            <a:br>
              <a:rPr lang="en-US" sz="2400" b="1" dirty="0">
                <a:latin typeface="Calibri" pitchFamily="34" charset="0"/>
              </a:rPr>
            </a:br>
            <a:br>
              <a:rPr lang="en-US" sz="2400" b="1" dirty="0">
                <a:solidFill>
                  <a:schemeClr val="tx1"/>
                </a:solidFill>
                <a:latin typeface="Calibri" pitchFamily="34" charset="0"/>
              </a:rPr>
            </a:br>
            <a:r>
              <a:rPr lang="en-US" sz="2400" b="1" dirty="0">
                <a:solidFill>
                  <a:schemeClr val="tx1"/>
                </a:solidFill>
                <a:latin typeface="Calibri" pitchFamily="34" charset="0"/>
              </a:rPr>
              <a:t>CAPTOUR</a:t>
            </a:r>
            <a:br>
              <a:rPr lang="en-US" sz="2400" b="1" dirty="0">
                <a:solidFill>
                  <a:schemeClr val="tx1"/>
                </a:solidFill>
                <a:latin typeface="Calibri" pitchFamily="34" charset="0"/>
              </a:rPr>
            </a:br>
            <a:br>
              <a:rPr lang="el-GR" sz="2400" b="1" dirty="0">
                <a:solidFill>
                  <a:schemeClr val="tx1"/>
                </a:solidFill>
                <a:latin typeface="Calibri" pitchFamily="34" charset="0"/>
              </a:rPr>
            </a:br>
            <a:r>
              <a:rPr lang="en-GB" sz="2400" b="1" dirty="0">
                <a:latin typeface="Calibri" pitchFamily="34" charset="0"/>
              </a:rPr>
              <a:t>Hellenic Federation of Hoteliers (</a:t>
            </a:r>
            <a:r>
              <a:rPr lang="en-US" sz="2400" b="1" dirty="0">
                <a:latin typeface="Calibri" pitchFamily="34" charset="0"/>
              </a:rPr>
              <a:t>HHF</a:t>
            </a:r>
            <a:r>
              <a:rPr lang="en-GB" sz="2400" b="1" dirty="0">
                <a:latin typeface="Calibri" pitchFamily="34" charset="0"/>
              </a:rPr>
              <a:t>)</a:t>
            </a:r>
            <a:br>
              <a:rPr lang="en-GB" sz="2400" b="1" dirty="0">
                <a:latin typeface="Calibri" pitchFamily="34" charset="0"/>
              </a:rPr>
            </a:br>
            <a:br>
              <a:rPr lang="el-GR" sz="2400" b="1" dirty="0">
                <a:solidFill>
                  <a:schemeClr val="tx1"/>
                </a:solidFill>
                <a:latin typeface="Calibri" pitchFamily="34" charset="0"/>
              </a:rPr>
            </a:br>
            <a:r>
              <a:rPr lang="de-DE" sz="2400" b="1" dirty="0">
                <a:solidFill>
                  <a:schemeClr val="tx1"/>
                </a:solidFill>
                <a:latin typeface="Calibri" pitchFamily="34" charset="0"/>
              </a:rPr>
              <a:t>Closing</a:t>
            </a:r>
            <a:r>
              <a:rPr lang="en-GB" sz="2400" b="1" dirty="0">
                <a:solidFill>
                  <a:schemeClr val="tx1"/>
                </a:solidFill>
                <a:latin typeface="Calibri" pitchFamily="34" charset="0"/>
              </a:rPr>
              <a:t> Event </a:t>
            </a:r>
            <a:br>
              <a:rPr lang="el-GR" sz="2400" b="1" dirty="0">
                <a:solidFill>
                  <a:schemeClr val="tx1"/>
                </a:solidFill>
                <a:latin typeface="Calibri" pitchFamily="34" charset="0"/>
              </a:rPr>
            </a:br>
            <a:r>
              <a:rPr lang="en-GB" sz="2400" b="1" dirty="0">
                <a:solidFill>
                  <a:schemeClr val="tx1"/>
                </a:solidFill>
                <a:latin typeface="Calibri" pitchFamily="34" charset="0"/>
              </a:rPr>
              <a:t>Thursday November the 9th 2023</a:t>
            </a:r>
            <a:br>
              <a:rPr lang="el-GR" sz="2400" b="1" dirty="0">
                <a:solidFill>
                  <a:schemeClr val="tx1"/>
                </a:solidFill>
                <a:latin typeface="Calibri" pitchFamily="34" charset="0"/>
              </a:rPr>
            </a:br>
            <a:r>
              <a:rPr lang="de-DE" sz="2400" b="1" dirty="0">
                <a:solidFill>
                  <a:schemeClr val="tx1"/>
                </a:solidFill>
                <a:latin typeface="Calibri" pitchFamily="34" charset="0"/>
              </a:rPr>
              <a:t>Thessaloniki</a:t>
            </a:r>
            <a:br>
              <a:rPr lang="el-GR" sz="2400" b="1" dirty="0">
                <a:solidFill>
                  <a:srgbClr val="002060"/>
                </a:solidFill>
                <a:latin typeface="Calibri" pitchFamily="34" charset="0"/>
              </a:rPr>
            </a:br>
            <a:endParaRPr lang="el-GR" sz="2400" b="1" dirty="0">
              <a:solidFill>
                <a:srgbClr val="002060"/>
              </a:solidFill>
              <a:latin typeface="Calibri" pitchFamily="34" charset="0"/>
            </a:endParaRPr>
          </a:p>
        </p:txBody>
      </p:sp>
      <p:pic>
        <p:nvPicPr>
          <p:cNvPr id="1026" name="Εικόνα 4" descr="image001"/>
          <p:cNvPicPr>
            <a:picLocks noChangeAspect="1" noChangeArrowheads="1"/>
          </p:cNvPicPr>
          <p:nvPr/>
        </p:nvPicPr>
        <p:blipFill>
          <a:blip r:embed="rId2" cstate="print"/>
          <a:srcRect/>
          <a:stretch>
            <a:fillRect/>
          </a:stretch>
        </p:blipFill>
        <p:spPr bwMode="auto">
          <a:xfrm>
            <a:off x="1592169" y="174210"/>
            <a:ext cx="2809875" cy="1130278"/>
          </a:xfrm>
          <a:prstGeom prst="rect">
            <a:avLst/>
          </a:prstGeom>
          <a:noFill/>
          <a:ln w="9525">
            <a:noFill/>
            <a:miter lim="800000"/>
            <a:headEnd/>
            <a:tailEnd/>
          </a:ln>
        </p:spPr>
      </p:pic>
      <p:pic>
        <p:nvPicPr>
          <p:cNvPr id="5" name="Εικόνα 4">
            <a:extLst>
              <a:ext uri="{FF2B5EF4-FFF2-40B4-BE49-F238E27FC236}">
                <a16:creationId xmlns:a16="http://schemas.microsoft.com/office/drawing/2014/main" id="{A3896CB0-8E7B-D08B-66B5-151721312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722" y="60959"/>
            <a:ext cx="3115056" cy="1356780"/>
          </a:xfrm>
          <a:prstGeom prst="rect">
            <a:avLst/>
          </a:prstGeom>
        </p:spPr>
      </p:pic>
    </p:spTree>
    <p:extLst>
      <p:ext uri="{BB962C8B-B14F-4D97-AF65-F5344CB8AC3E}">
        <p14:creationId xmlns:p14="http://schemas.microsoft.com/office/powerpoint/2010/main" val="2538733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351BFC-CC56-4212-BD5C-1E7D11C0416C}" type="slidenum">
              <a:rPr lang="el-GR" smtClean="0">
                <a:latin typeface="Calibri" pitchFamily="34" charset="0"/>
              </a:rPr>
              <a:pPr/>
              <a:t>10</a:t>
            </a:fld>
            <a:endParaRPr lang="el-GR">
              <a:latin typeface="Calibri" pitchFamily="34" charset="0"/>
            </a:endParaRPr>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4" name="Θέση περιεχομένου 2">
            <a:extLst>
              <a:ext uri="{FF2B5EF4-FFF2-40B4-BE49-F238E27FC236}">
                <a16:creationId xmlns:a16="http://schemas.microsoft.com/office/drawing/2014/main" id="{C7CC156B-302A-4B80-AD8B-0890B19DC9FA}"/>
              </a:ext>
            </a:extLst>
          </p:cNvPr>
          <p:cNvSpPr>
            <a:spLocks noGrp="1"/>
          </p:cNvSpPr>
          <p:nvPr>
            <p:ph idx="1"/>
          </p:nvPr>
        </p:nvSpPr>
        <p:spPr>
          <a:xfrm>
            <a:off x="1150789" y="1329269"/>
            <a:ext cx="10405872" cy="5147731"/>
          </a:xfrm>
        </p:spPr>
        <p:txBody>
          <a:bodyPr>
            <a:noAutofit/>
          </a:bodyPr>
          <a:lstStyle/>
          <a:p>
            <a:pPr marL="0" indent="0" algn="just">
              <a:spcBef>
                <a:spcPts val="600"/>
              </a:spcBef>
              <a:buNone/>
            </a:pPr>
            <a:r>
              <a:rPr lang="en-GB" dirty="0">
                <a:solidFill>
                  <a:schemeClr val="tx1"/>
                </a:solidFill>
                <a:latin typeface="Calibri" pitchFamily="34" charset="0"/>
              </a:rPr>
              <a:t>The project designs a mixed cross-border tourism product that combines travel, leisure and wellness, making the participating destinations more attractive. It proposes specific actions that respect the identified priorities of stimulating competitiveness, promoting digitization, promoting partnerships, reducing seasonality, improving skills and qualifications among tourism professionals, promoting economic/business and social/cultural sustainability in the tourism sector in the cross-border area.</a:t>
            </a:r>
            <a:endParaRPr lang="el-GR" dirty="0">
              <a:solidFill>
                <a:schemeClr val="tx1"/>
              </a:solidFill>
              <a:latin typeface="Calibri" pitchFamily="34" charset="0"/>
            </a:endParaRPr>
          </a:p>
          <a:p>
            <a:pPr marL="0" indent="0" algn="just">
              <a:spcBef>
                <a:spcPts val="600"/>
              </a:spcBef>
              <a:buNone/>
            </a:pPr>
            <a:endParaRPr lang="el-GR" dirty="0">
              <a:solidFill>
                <a:schemeClr val="tx1"/>
              </a:solidFill>
              <a:latin typeface="Calibri" pitchFamily="34" charset="0"/>
            </a:endParaRPr>
          </a:p>
          <a:p>
            <a:pPr marL="0" indent="0" algn="just">
              <a:spcBef>
                <a:spcPts val="600"/>
              </a:spcBef>
              <a:buNone/>
            </a:pPr>
            <a:r>
              <a:rPr lang="en-GB" dirty="0">
                <a:solidFill>
                  <a:schemeClr val="tx1"/>
                </a:solidFill>
                <a:latin typeface="Calibri" pitchFamily="34" charset="0"/>
              </a:rPr>
              <a:t>Main activities of </a:t>
            </a:r>
            <a:r>
              <a:rPr lang="de-DE" dirty="0">
                <a:solidFill>
                  <a:schemeClr val="tx1"/>
                </a:solidFill>
                <a:latin typeface="Calibri" pitchFamily="34" charset="0"/>
              </a:rPr>
              <a:t>the</a:t>
            </a:r>
            <a:r>
              <a:rPr lang="el-GR" dirty="0">
                <a:solidFill>
                  <a:schemeClr val="tx1"/>
                </a:solidFill>
                <a:latin typeface="Calibri" pitchFamily="34" charset="0"/>
              </a:rPr>
              <a:t> </a:t>
            </a:r>
            <a:r>
              <a:rPr lang="de-DE" dirty="0">
                <a:solidFill>
                  <a:schemeClr val="tx1"/>
                </a:solidFill>
                <a:latin typeface="Calibri" pitchFamily="34" charset="0"/>
              </a:rPr>
              <a:t>HHF:</a:t>
            </a:r>
            <a:endParaRPr lang="el-GR" dirty="0">
              <a:solidFill>
                <a:schemeClr val="tx1"/>
              </a:solidFill>
              <a:latin typeface="Calibri" pitchFamily="34" charset="0"/>
            </a:endParaRPr>
          </a:p>
          <a:p>
            <a:pPr marL="0" indent="0" algn="just">
              <a:spcBef>
                <a:spcPts val="600"/>
              </a:spcBef>
              <a:buNone/>
            </a:pPr>
            <a:endParaRPr lang="en-US" dirty="0">
              <a:solidFill>
                <a:schemeClr val="tx1"/>
              </a:solidFill>
              <a:latin typeface="Calibri" pitchFamily="34" charset="0"/>
            </a:endParaRPr>
          </a:p>
          <a:p>
            <a:pPr marL="182563" indent="-182563" algn="just">
              <a:spcBef>
                <a:spcPts val="600"/>
              </a:spcBef>
              <a:buFont typeface="+mj-lt"/>
              <a:buAutoNum type="arabicPeriod"/>
            </a:pPr>
            <a:r>
              <a:rPr lang="en-GB" dirty="0">
                <a:solidFill>
                  <a:schemeClr val="tx1"/>
                </a:solidFill>
                <a:latin typeface="Calibri" pitchFamily="34" charset="0"/>
              </a:rPr>
              <a:t>Record and chart the material and immaterial heritage of the cross-border area and related tourism services.</a:t>
            </a:r>
          </a:p>
          <a:p>
            <a:pPr marL="182563" indent="-182563" algn="just">
              <a:spcBef>
                <a:spcPts val="600"/>
              </a:spcBef>
              <a:buFont typeface="+mj-lt"/>
              <a:buAutoNum type="arabicPeriod"/>
            </a:pPr>
            <a:r>
              <a:rPr lang="en-GB" dirty="0">
                <a:solidFill>
                  <a:schemeClr val="tx1"/>
                </a:solidFill>
                <a:latin typeface="Calibri" pitchFamily="34" charset="0"/>
              </a:rPr>
              <a:t>Develop a range of market-ready experiential tourism packages.</a:t>
            </a:r>
          </a:p>
          <a:p>
            <a:pPr marL="182563" indent="-182563" algn="just">
              <a:spcBef>
                <a:spcPts val="600"/>
              </a:spcBef>
              <a:buFont typeface="+mj-lt"/>
              <a:buAutoNum type="arabicPeriod"/>
            </a:pPr>
            <a:r>
              <a:rPr lang="en-GB" dirty="0">
                <a:solidFill>
                  <a:schemeClr val="tx1"/>
                </a:solidFill>
                <a:latin typeface="Calibri" pitchFamily="34" charset="0"/>
              </a:rPr>
              <a:t>Organise Travel Blogger Experiences. </a:t>
            </a:r>
          </a:p>
          <a:p>
            <a:pPr marL="182563" indent="-182563" algn="just">
              <a:spcBef>
                <a:spcPts val="600"/>
              </a:spcBef>
              <a:buFont typeface="+mj-lt"/>
              <a:buAutoNum type="arabicPeriod"/>
            </a:pPr>
            <a:r>
              <a:rPr lang="en-GB" dirty="0">
                <a:solidFill>
                  <a:schemeClr val="tx1"/>
                </a:solidFill>
                <a:latin typeface="Calibri" pitchFamily="34" charset="0"/>
              </a:rPr>
              <a:t>Provide guidance on financing tools and start-up development in the field of alternative tourism.</a:t>
            </a:r>
          </a:p>
          <a:p>
            <a:pPr marL="182563" indent="-182563" algn="just">
              <a:spcBef>
                <a:spcPts val="600"/>
              </a:spcBef>
              <a:buFont typeface="+mj-lt"/>
              <a:buAutoNum type="arabicPeriod"/>
            </a:pPr>
            <a:r>
              <a:rPr lang="en-GB" dirty="0">
                <a:solidFill>
                  <a:schemeClr val="tx1"/>
                </a:solidFill>
                <a:latin typeface="Calibri" pitchFamily="34" charset="0"/>
              </a:rPr>
              <a:t>Organise Workshops on how to use apprenticeships and traineeships as a tool to increase the employability of low and mid-level qualified people in the tourism sector.</a:t>
            </a:r>
          </a:p>
          <a:p>
            <a:pPr marL="182563" indent="-182563" algn="just">
              <a:spcBef>
                <a:spcPts val="600"/>
              </a:spcBef>
              <a:buFont typeface="+mj-lt"/>
              <a:buAutoNum type="arabicPeriod"/>
            </a:pPr>
            <a:r>
              <a:rPr lang="en-GB" dirty="0">
                <a:solidFill>
                  <a:schemeClr val="tx1"/>
                </a:solidFill>
                <a:latin typeface="Calibri" pitchFamily="34" charset="0"/>
              </a:rPr>
              <a:t>Organise pilot workshops on alternative sustainable tourism.</a:t>
            </a:r>
            <a:endParaRPr lang="el-GR" dirty="0">
              <a:solidFill>
                <a:schemeClr val="tx1"/>
              </a:solidFill>
              <a:latin typeface="Calibri" pitchFamily="34" charset="0"/>
            </a:endParaRPr>
          </a:p>
        </p:txBody>
      </p:sp>
      <p:sp>
        <p:nvSpPr>
          <p:cNvPr id="10" name="Τίτλος 1">
            <a:extLst>
              <a:ext uri="{FF2B5EF4-FFF2-40B4-BE49-F238E27FC236}">
                <a16:creationId xmlns:a16="http://schemas.microsoft.com/office/drawing/2014/main" id="{9B1D70CE-F8C6-4042-87AF-72ED9308D5CE}"/>
              </a:ext>
            </a:extLst>
          </p:cNvPr>
          <p:cNvSpPr txBox="1">
            <a:spLocks/>
          </p:cNvSpPr>
          <p:nvPr/>
        </p:nvSpPr>
        <p:spPr>
          <a:xfrm>
            <a:off x="1431175" y="106897"/>
            <a:ext cx="10307781" cy="104601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550" indent="-82550" algn="ctr"/>
            <a:r>
              <a:rPr lang="en-US" sz="2400" b="1" dirty="0">
                <a:latin typeface="Calibri" pitchFamily="34" charset="0"/>
              </a:rPr>
              <a:t>4</a:t>
            </a:r>
            <a:r>
              <a:rPr lang="el-GR" sz="2400" b="1" dirty="0">
                <a:latin typeface="Calibri" pitchFamily="34" charset="0"/>
              </a:rPr>
              <a:t>. </a:t>
            </a:r>
            <a:r>
              <a:rPr lang="en-US" sz="2400" b="1" dirty="0">
                <a:latin typeface="Calibri" pitchFamily="34" charset="0"/>
              </a:rPr>
              <a:t>Promoting alternative tourism in the cross-border area focused on wellness and wellbeing activities, along with the promotion of quality agricultural products and foodstuff, to create employment opportunities – NETOURAL </a:t>
            </a:r>
            <a:endParaRPr lang="el-GR" sz="2800" b="1" dirty="0">
              <a:latin typeface="Calibri" pitchFamily="34" charset="0"/>
            </a:endParaRPr>
          </a:p>
        </p:txBody>
      </p:sp>
      <p:pic>
        <p:nvPicPr>
          <p:cNvPr id="3" name="Εικόνα 2">
            <a:extLst>
              <a:ext uri="{FF2B5EF4-FFF2-40B4-BE49-F238E27FC236}">
                <a16:creationId xmlns:a16="http://schemas.microsoft.com/office/drawing/2014/main" id="{4C3F77C3-4C86-078B-D3BF-5B7C94FC40F8}"/>
              </a:ext>
            </a:extLst>
          </p:cNvPr>
          <p:cNvPicPr>
            <a:picLocks noChangeAspect="1"/>
          </p:cNvPicPr>
          <p:nvPr/>
        </p:nvPicPr>
        <p:blipFill rotWithShape="1">
          <a:blip r:embed="rId2">
            <a:extLst>
              <a:ext uri="{28A0092B-C50C-407E-A947-70E740481C1C}">
                <a14:useLocalDpi xmlns:a14="http://schemas.microsoft.com/office/drawing/2010/main" val="0"/>
              </a:ext>
            </a:extLst>
          </a:blip>
          <a:srcRect t="20535" b="13192"/>
          <a:stretch/>
        </p:blipFill>
        <p:spPr bwMode="auto">
          <a:xfrm>
            <a:off x="8650224" y="5893360"/>
            <a:ext cx="3541776" cy="9646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2370700"/>
      </p:ext>
    </p:extLst>
  </p:cSld>
  <p:clrMapOvr>
    <a:masterClrMapping/>
  </p:clrMapOvr>
  <p:transition>
    <p:cover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351BFC-CC56-4212-BD5C-1E7D11C0416C}" type="slidenum">
              <a:rPr lang="el-GR" smtClean="0">
                <a:latin typeface="Calibri" pitchFamily="34" charset="0"/>
              </a:rPr>
              <a:pPr/>
              <a:t>11</a:t>
            </a:fld>
            <a:endParaRPr lang="el-GR">
              <a:latin typeface="Calibri" pitchFamily="34" charset="0"/>
            </a:endParaRPr>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1" name="Τίτλος 1">
            <a:extLst>
              <a:ext uri="{FF2B5EF4-FFF2-40B4-BE49-F238E27FC236}">
                <a16:creationId xmlns:a16="http://schemas.microsoft.com/office/drawing/2014/main" id="{1AC8689F-57F8-498F-80FE-6D15433F49D1}"/>
              </a:ext>
            </a:extLst>
          </p:cNvPr>
          <p:cNvSpPr>
            <a:spLocks noGrp="1"/>
          </p:cNvSpPr>
          <p:nvPr>
            <p:ph type="title"/>
          </p:nvPr>
        </p:nvSpPr>
        <p:spPr>
          <a:xfrm>
            <a:off x="1385455" y="205741"/>
            <a:ext cx="10307781" cy="1046010"/>
          </a:xfrm>
        </p:spPr>
        <p:txBody>
          <a:bodyPr>
            <a:noAutofit/>
          </a:bodyPr>
          <a:lstStyle/>
          <a:p>
            <a:pPr marL="82550" indent="-82550" algn="ctr"/>
            <a:r>
              <a:rPr lang="en-US" sz="2400" b="1" dirty="0">
                <a:latin typeface="Calibri" pitchFamily="34" charset="0"/>
              </a:rPr>
              <a:t>4</a:t>
            </a:r>
            <a:r>
              <a:rPr lang="el-GR" sz="2400" b="1" dirty="0">
                <a:latin typeface="Calibri" pitchFamily="34" charset="0"/>
              </a:rPr>
              <a:t>. </a:t>
            </a:r>
            <a:r>
              <a:rPr lang="en-US" sz="2400" b="1" dirty="0">
                <a:latin typeface="Calibri" pitchFamily="34" charset="0"/>
              </a:rPr>
              <a:t>Promoting alternative tourism in the cross-border area focused on wellness and wellbeing activities, along with the promotion of quality agricultural products and foodstuff, to create employment opportunities – NETOURAL </a:t>
            </a:r>
            <a:endParaRPr lang="el-GR" sz="2800" b="1" dirty="0">
              <a:latin typeface="Calibri" pitchFamily="34" charset="0"/>
            </a:endParaRPr>
          </a:p>
        </p:txBody>
      </p:sp>
      <p:sp>
        <p:nvSpPr>
          <p:cNvPr id="14" name="Θέση περιεχομένου 2">
            <a:extLst>
              <a:ext uri="{FF2B5EF4-FFF2-40B4-BE49-F238E27FC236}">
                <a16:creationId xmlns:a16="http://schemas.microsoft.com/office/drawing/2014/main" id="{C7CC156B-302A-4B80-AD8B-0890B19DC9FA}"/>
              </a:ext>
            </a:extLst>
          </p:cNvPr>
          <p:cNvSpPr>
            <a:spLocks noGrp="1"/>
          </p:cNvSpPr>
          <p:nvPr>
            <p:ph idx="1"/>
          </p:nvPr>
        </p:nvSpPr>
        <p:spPr>
          <a:xfrm>
            <a:off x="1053922" y="1696253"/>
            <a:ext cx="10767645" cy="4390378"/>
          </a:xfrm>
        </p:spPr>
        <p:txBody>
          <a:bodyPr>
            <a:normAutofit/>
          </a:bodyPr>
          <a:lstStyle/>
          <a:p>
            <a:pPr marL="0" indent="0">
              <a:lnSpc>
                <a:spcPct val="107000"/>
              </a:lnSpc>
              <a:spcAft>
                <a:spcPts val="800"/>
              </a:spcAft>
              <a:buNone/>
            </a:pPr>
            <a:r>
              <a:rPr lang="en-US" b="1" dirty="0">
                <a:solidFill>
                  <a:schemeClr val="tx1"/>
                </a:solidFill>
                <a:latin typeface="Calibri" pitchFamily="34" charset="0"/>
              </a:rPr>
              <a:t>Beneficiaries</a:t>
            </a:r>
            <a:r>
              <a:rPr lang="el-GR" b="1" dirty="0">
                <a:solidFill>
                  <a:schemeClr val="tx1"/>
                </a:solidFill>
                <a:latin typeface="Calibri" pitchFamily="34" charset="0"/>
              </a:rPr>
              <a:t>:</a:t>
            </a:r>
          </a:p>
          <a:p>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Lead Beneficiary</a:t>
            </a:r>
            <a:r>
              <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rPr>
              <a:t>Development Agency of </a:t>
            </a:r>
            <a:r>
              <a:rPr lang="el-GR" sz="1800" dirty="0" err="1">
                <a:effectLst/>
                <a:latin typeface="Calibri" panose="020F0502020204030204" pitchFamily="34" charset="0"/>
                <a:ea typeface="Calibri" panose="020F0502020204030204" pitchFamily="34" charset="0"/>
              </a:rPr>
              <a:t>Kilkis</a:t>
            </a: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Beneficiary</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2</a:t>
            </a:r>
            <a:r>
              <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lang="en-GB" sz="1800" dirty="0">
                <a:latin typeface="Calibri" pitchFamily="34" charset="0"/>
              </a:rPr>
              <a:t>Hellenic Federation of Hoteliers (</a:t>
            </a:r>
            <a:r>
              <a:rPr lang="en-US" sz="1800" dirty="0">
                <a:latin typeface="Calibri" pitchFamily="34" charset="0"/>
              </a:rPr>
              <a:t>HHF</a:t>
            </a:r>
            <a:r>
              <a:rPr lang="en-GB" sz="1800" dirty="0">
                <a:latin typeface="Calibri" pitchFamily="34" charset="0"/>
              </a:rPr>
              <a:t>)</a:t>
            </a:r>
          </a:p>
          <a:p>
            <a:pPr>
              <a:lnSpc>
                <a:spcPct val="107000"/>
              </a:lnSpc>
              <a:spcAft>
                <a:spcPts val="800"/>
              </a:spcAft>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Beneficiary 3</a:t>
            </a:r>
            <a:r>
              <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Municipality of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Konče</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Beneficiary</a:t>
            </a:r>
            <a:r>
              <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4 –Association Tourist Union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Strumica</a:t>
            </a:r>
            <a:endParaRPr lang="en-US" b="1" dirty="0">
              <a:solidFill>
                <a:schemeClr val="tx1"/>
              </a:solidFill>
              <a:latin typeface="Calibri" pitchFamily="34" charset="0"/>
            </a:endParaRPr>
          </a:p>
          <a:p>
            <a:pPr marL="0" indent="0" algn="just">
              <a:lnSpc>
                <a:spcPct val="160000"/>
              </a:lnSpc>
              <a:buNone/>
            </a:pPr>
            <a:r>
              <a:rPr lang="en-GB" b="1" dirty="0">
                <a:solidFill>
                  <a:schemeClr val="tx1"/>
                </a:solidFill>
                <a:latin typeface="Calibri" pitchFamily="34" charset="0"/>
              </a:rPr>
              <a:t>Total project budget </a:t>
            </a:r>
            <a:r>
              <a:rPr lang="el-GR" dirty="0">
                <a:solidFill>
                  <a:schemeClr val="tx1"/>
                </a:solidFill>
                <a:latin typeface="Calibri" pitchFamily="34" charset="0"/>
              </a:rPr>
              <a:t>:  553.602,25 € / </a:t>
            </a:r>
            <a:r>
              <a:rPr lang="en-GB" b="1" dirty="0">
                <a:solidFill>
                  <a:schemeClr val="tx1"/>
                </a:solidFill>
                <a:latin typeface="Calibri" pitchFamily="34" charset="0"/>
              </a:rPr>
              <a:t>Total budget</a:t>
            </a:r>
            <a:r>
              <a:rPr lang="el-GR" b="1" dirty="0">
                <a:solidFill>
                  <a:schemeClr val="tx1"/>
                </a:solidFill>
                <a:latin typeface="Calibri" pitchFamily="34" charset="0"/>
              </a:rPr>
              <a:t> </a:t>
            </a:r>
            <a:r>
              <a:rPr lang="en-US" b="1" dirty="0">
                <a:solidFill>
                  <a:schemeClr val="tx1"/>
                </a:solidFill>
                <a:latin typeface="Calibri" pitchFamily="34" charset="0"/>
              </a:rPr>
              <a:t>of the HHF </a:t>
            </a:r>
            <a:r>
              <a:rPr lang="el-GR" dirty="0">
                <a:solidFill>
                  <a:schemeClr val="tx1"/>
                </a:solidFill>
                <a:latin typeface="Calibri" pitchFamily="34" charset="0"/>
              </a:rPr>
              <a:t>: 106.999,20€</a:t>
            </a:r>
          </a:p>
          <a:p>
            <a:pPr marL="0" indent="0" algn="just">
              <a:buNone/>
            </a:pPr>
            <a:r>
              <a:rPr lang="en-GB" dirty="0">
                <a:solidFill>
                  <a:schemeClr val="tx1"/>
                </a:solidFill>
                <a:latin typeface="Calibri" pitchFamily="34" charset="0"/>
              </a:rPr>
              <a:t>Cross-border Cooperation Programme INTERREG IPA "Greece - Republic of North Macedonia 2014-2020</a:t>
            </a:r>
            <a:endParaRPr lang="el-GR" b="1" dirty="0">
              <a:solidFill>
                <a:schemeClr val="tx1"/>
              </a:solidFill>
              <a:latin typeface="Calibri" pitchFamily="34" charset="0"/>
            </a:endParaRPr>
          </a:p>
          <a:p>
            <a:pPr marL="0" indent="0" algn="just">
              <a:buNone/>
            </a:pPr>
            <a:r>
              <a:rPr lang="en-GB" b="1" dirty="0">
                <a:solidFill>
                  <a:schemeClr val="tx1"/>
                </a:solidFill>
                <a:latin typeface="Calibri" pitchFamily="34" charset="0"/>
              </a:rPr>
              <a:t>Project implementation schedule:</a:t>
            </a:r>
            <a:r>
              <a:rPr lang="el-GR" dirty="0">
                <a:solidFill>
                  <a:schemeClr val="tx1"/>
                </a:solidFill>
                <a:latin typeface="Calibri" pitchFamily="34" charset="0"/>
              </a:rPr>
              <a:t> 25/01/2022 – 25/07/2023</a:t>
            </a:r>
          </a:p>
          <a:p>
            <a:pPr marL="0" indent="0" algn="just">
              <a:buNone/>
            </a:pPr>
            <a:r>
              <a:rPr lang="en-US" dirty="0">
                <a:solidFill>
                  <a:schemeClr val="tx1"/>
                </a:solidFill>
                <a:latin typeface="Calibri" pitchFamily="34" charset="0"/>
              </a:rPr>
              <a:t> </a:t>
            </a:r>
          </a:p>
        </p:txBody>
      </p:sp>
      <p:pic>
        <p:nvPicPr>
          <p:cNvPr id="1026" name="Picture 2" descr="Interreg IPA-CBC-PROGRAMME ">
            <a:extLst>
              <a:ext uri="{FF2B5EF4-FFF2-40B4-BE49-F238E27FC236}">
                <a16:creationId xmlns:a16="http://schemas.microsoft.com/office/drawing/2014/main" id="{190256E7-9EB2-4B93-8AAC-F92FC7A9F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000" y="6185475"/>
            <a:ext cx="4392000" cy="67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163331"/>
      </p:ext>
    </p:extLst>
  </p:cSld>
  <p:clrMapOvr>
    <a:masterClrMapping/>
  </p:clrMapOvr>
  <p:transition>
    <p:cover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351BFC-CC56-4212-BD5C-1E7D11C0416C}" type="slidenum">
              <a:rPr lang="el-GR" smtClean="0">
                <a:latin typeface="Calibri" pitchFamily="34" charset="0"/>
              </a:rPr>
              <a:pPr/>
              <a:t>12</a:t>
            </a:fld>
            <a:endParaRPr lang="el-GR">
              <a:latin typeface="Calibri" pitchFamily="34" charset="0"/>
            </a:endParaRPr>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1" name="Τίτλος 1">
            <a:extLst>
              <a:ext uri="{FF2B5EF4-FFF2-40B4-BE49-F238E27FC236}">
                <a16:creationId xmlns:a16="http://schemas.microsoft.com/office/drawing/2014/main" id="{1AC8689F-57F8-498F-80FE-6D15433F49D1}"/>
              </a:ext>
            </a:extLst>
          </p:cNvPr>
          <p:cNvSpPr>
            <a:spLocks noGrp="1"/>
          </p:cNvSpPr>
          <p:nvPr>
            <p:ph type="title"/>
          </p:nvPr>
        </p:nvSpPr>
        <p:spPr>
          <a:xfrm>
            <a:off x="1385455" y="205741"/>
            <a:ext cx="10307781" cy="1046010"/>
          </a:xfrm>
        </p:spPr>
        <p:txBody>
          <a:bodyPr>
            <a:noAutofit/>
          </a:bodyPr>
          <a:lstStyle/>
          <a:p>
            <a:pPr marL="82550" indent="-82550" algn="ctr"/>
            <a:r>
              <a:rPr lang="en-US" sz="2400" b="1" dirty="0">
                <a:latin typeface="Calibri" pitchFamily="34" charset="0"/>
              </a:rPr>
              <a:t>5</a:t>
            </a:r>
            <a:r>
              <a:rPr lang="el-GR" sz="2400" b="1" dirty="0">
                <a:latin typeface="Calibri" pitchFamily="34" charset="0"/>
              </a:rPr>
              <a:t>. </a:t>
            </a:r>
            <a:r>
              <a:rPr lang="en-US" sz="2400" b="1" dirty="0">
                <a:latin typeface="Calibri" pitchFamily="34" charset="0"/>
              </a:rPr>
              <a:t>An initiative on </a:t>
            </a:r>
            <a:r>
              <a:rPr lang="en-US" sz="2400" b="1" dirty="0" err="1">
                <a:latin typeface="Calibri" pitchFamily="34" charset="0"/>
              </a:rPr>
              <a:t>Capitalising</a:t>
            </a:r>
            <a:r>
              <a:rPr lang="en-US" sz="2400" b="1" dirty="0">
                <a:latin typeface="Calibri" pitchFamily="34" charset="0"/>
              </a:rPr>
              <a:t> Tourism's prospects of the region – </a:t>
            </a:r>
            <a:r>
              <a:rPr lang="en-US" sz="2400" b="1" dirty="0" err="1">
                <a:latin typeface="Calibri" pitchFamily="34" charset="0"/>
              </a:rPr>
              <a:t>CapTour</a:t>
            </a:r>
            <a:r>
              <a:rPr lang="en-US" sz="2400" b="1" dirty="0">
                <a:latin typeface="Calibri" pitchFamily="34" charset="0"/>
              </a:rPr>
              <a:t> </a:t>
            </a:r>
            <a:endParaRPr lang="el-GR" sz="2800" b="1" dirty="0">
              <a:latin typeface="Calibri" pitchFamily="34" charset="0"/>
            </a:endParaRPr>
          </a:p>
        </p:txBody>
      </p:sp>
      <p:sp>
        <p:nvSpPr>
          <p:cNvPr id="14" name="Θέση περιεχομένου 2">
            <a:extLst>
              <a:ext uri="{FF2B5EF4-FFF2-40B4-BE49-F238E27FC236}">
                <a16:creationId xmlns:a16="http://schemas.microsoft.com/office/drawing/2014/main" id="{C7CC156B-302A-4B80-AD8B-0890B19DC9FA}"/>
              </a:ext>
            </a:extLst>
          </p:cNvPr>
          <p:cNvSpPr>
            <a:spLocks noGrp="1"/>
          </p:cNvSpPr>
          <p:nvPr>
            <p:ph idx="1"/>
          </p:nvPr>
        </p:nvSpPr>
        <p:spPr>
          <a:xfrm>
            <a:off x="1602997" y="787782"/>
            <a:ext cx="10224655" cy="4972419"/>
          </a:xfrm>
        </p:spPr>
        <p:txBody>
          <a:bodyPr>
            <a:normAutofit/>
          </a:bodyPr>
          <a:lstStyle/>
          <a:p>
            <a:pPr marL="0" indent="0" algn="just">
              <a:lnSpc>
                <a:spcPct val="107000"/>
              </a:lnSpc>
              <a:spcAft>
                <a:spcPts val="800"/>
              </a:spcAft>
              <a:buNone/>
            </a:pPr>
            <a:r>
              <a:rPr lang="el-G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Το έργο </a:t>
            </a:r>
            <a:r>
              <a:rPr lang="el-G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CapTour</a:t>
            </a:r>
            <a:r>
              <a:rPr lang="el-G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αποτελείται από ένα σύνολο δράσεων</a:t>
            </a:r>
            <a:r>
              <a:rPr lang="el-GR"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l-G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με απώτερο στόχο την ενίσχυση των βασικών παραγόντων που επηρεάζουν την επιχειρηματική επιτυχία στον τουριστικό κλάδο στην διασυνοριακή περιοχή. </a:t>
            </a:r>
            <a:r>
              <a:rPr lang="el-GR" dirty="0">
                <a:solidFill>
                  <a:schemeClr val="tx1"/>
                </a:solidFill>
                <a:latin typeface="Calibri" pitchFamily="34" charset="0"/>
              </a:rPr>
              <a:t>Εστιάζει στις ΜΜΕ του κλάδου του τουρισμού και της φιλοξενίας, καθώς η θέση και ο ρόλος των μικρομεσαίων επιχειρήσεων στον κλάδο αυτό έχουν μεγάλο αντίκτυπο στην κοινωνικοοικονομική ανάπτυξη της διασυνοριακής περιοχής και η ανάπτυξη της τουριστικής επιχειρηματικότητας θεωρείται δυναμικός παράγοντας στην ανάπτυξη των τοπικών κοινωνιών.</a:t>
            </a:r>
          </a:p>
        </p:txBody>
      </p:sp>
      <p:sp>
        <p:nvSpPr>
          <p:cNvPr id="2" name="Θέση περιεχομένου 2">
            <a:extLst>
              <a:ext uri="{FF2B5EF4-FFF2-40B4-BE49-F238E27FC236}">
                <a16:creationId xmlns:a16="http://schemas.microsoft.com/office/drawing/2014/main" id="{AFEF325F-8875-1C51-61A0-7C57E8F4C797}"/>
              </a:ext>
            </a:extLst>
          </p:cNvPr>
          <p:cNvSpPr txBox="1">
            <a:spLocks/>
          </p:cNvSpPr>
          <p:nvPr/>
        </p:nvSpPr>
        <p:spPr>
          <a:xfrm>
            <a:off x="920941" y="2638044"/>
            <a:ext cx="10767645" cy="37041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07000"/>
              </a:lnSpc>
              <a:spcAft>
                <a:spcPts val="800"/>
              </a:spcAft>
              <a:buNone/>
            </a:pPr>
            <a:r>
              <a:rPr lang="en-US" b="1" dirty="0">
                <a:solidFill>
                  <a:schemeClr val="tx1"/>
                </a:solidFill>
                <a:latin typeface="Calibri" pitchFamily="34" charset="0"/>
              </a:rPr>
              <a:t>Beneficiaries</a:t>
            </a:r>
            <a:r>
              <a:rPr lang="el-GR" b="1" dirty="0">
                <a:solidFill>
                  <a:schemeClr val="tx1"/>
                </a:solidFill>
                <a:latin typeface="Calibri" pitchFamily="34" charset="0"/>
              </a:rPr>
              <a:t>:</a:t>
            </a:r>
          </a:p>
          <a:p>
            <a:pPr>
              <a:lnSpc>
                <a:spcPct val="107000"/>
              </a:lnSpc>
              <a:spcAft>
                <a:spcPts val="800"/>
              </a:spcAft>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Lead Beneficiary</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itchFamily="34" charset="0"/>
              </a:rPr>
              <a:t>Hellenic Federation of Hoteliers (</a:t>
            </a:r>
            <a:r>
              <a:rPr lang="en-US" sz="1800" dirty="0">
                <a:latin typeface="Calibri" pitchFamily="34" charset="0"/>
              </a:rPr>
              <a:t>HHF</a:t>
            </a:r>
            <a:r>
              <a:rPr lang="en-GB" sz="1800" dirty="0">
                <a:latin typeface="Calibri" pitchFamily="34" charset="0"/>
              </a:rPr>
              <a:t>)</a:t>
            </a:r>
          </a:p>
          <a:p>
            <a:pPr>
              <a:lnSpc>
                <a:spcPct val="110000"/>
              </a:lnSpc>
              <a:spcBef>
                <a:spcPts val="600"/>
              </a:spcBef>
              <a:spcAft>
                <a:spcPts val="800"/>
              </a:spcAft>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Beneficiary</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2 –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University of Macedonia</a:t>
            </a:r>
            <a:endParaRPr lang="el-G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10000"/>
              </a:lnSpc>
              <a:spcBef>
                <a:spcPts val="600"/>
              </a:spcBef>
              <a:spcAft>
                <a:spcPts val="800"/>
              </a:spcAft>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Beneficiary</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3</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Association Of Hoteliers, Restauranteurs and Tour Operators Sandanski</a:t>
            </a:r>
          </a:p>
          <a:p>
            <a:pPr>
              <a:lnSpc>
                <a:spcPct val="110000"/>
              </a:lnSpc>
              <a:spcBef>
                <a:spcPts val="600"/>
              </a:spcBef>
              <a:spcAft>
                <a:spcPts val="800"/>
              </a:spcAft>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Beneficiary</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4 – Rhodopes Hoteliers And Restauranteurs Association</a:t>
            </a:r>
            <a:endParaRPr lang="en-US" b="1" dirty="0">
              <a:solidFill>
                <a:schemeClr val="tx1"/>
              </a:solidFill>
              <a:latin typeface="Calibri" pitchFamily="34" charset="0"/>
            </a:endParaRPr>
          </a:p>
          <a:p>
            <a:pPr marL="0" indent="0" algn="just">
              <a:lnSpc>
                <a:spcPct val="110000"/>
              </a:lnSpc>
              <a:spcBef>
                <a:spcPts val="600"/>
              </a:spcBef>
              <a:buFont typeface="Wingdings 3" charset="2"/>
              <a:buNone/>
            </a:pPr>
            <a:r>
              <a:rPr lang="en-GB" b="1" dirty="0">
                <a:solidFill>
                  <a:schemeClr val="tx1"/>
                </a:solidFill>
                <a:latin typeface="Calibri" pitchFamily="34" charset="0"/>
              </a:rPr>
              <a:t>Total project budget </a:t>
            </a:r>
            <a:r>
              <a:rPr lang="el-GR" dirty="0">
                <a:solidFill>
                  <a:schemeClr val="tx1"/>
                </a:solidFill>
                <a:latin typeface="Calibri" pitchFamily="34" charset="0"/>
              </a:rPr>
              <a:t>:  578.049,70 € / </a:t>
            </a:r>
            <a:r>
              <a:rPr lang="en-GB" b="1" dirty="0">
                <a:solidFill>
                  <a:schemeClr val="tx1"/>
                </a:solidFill>
                <a:latin typeface="Calibri" pitchFamily="34" charset="0"/>
              </a:rPr>
              <a:t>Total budget</a:t>
            </a:r>
            <a:r>
              <a:rPr lang="el-GR" b="1" dirty="0">
                <a:solidFill>
                  <a:schemeClr val="tx1"/>
                </a:solidFill>
                <a:latin typeface="Calibri" pitchFamily="34" charset="0"/>
              </a:rPr>
              <a:t> </a:t>
            </a:r>
            <a:r>
              <a:rPr lang="en-US" b="1" dirty="0">
                <a:solidFill>
                  <a:schemeClr val="tx1"/>
                </a:solidFill>
                <a:latin typeface="Calibri" pitchFamily="34" charset="0"/>
              </a:rPr>
              <a:t>of the HHF</a:t>
            </a:r>
            <a:r>
              <a:rPr lang="el-GR" dirty="0">
                <a:solidFill>
                  <a:schemeClr val="tx1"/>
                </a:solidFill>
                <a:latin typeface="Calibri" pitchFamily="34" charset="0"/>
              </a:rPr>
              <a:t>: 107.200,00€</a:t>
            </a:r>
          </a:p>
          <a:p>
            <a:pPr marL="0" indent="0" algn="just">
              <a:buFont typeface="Wingdings 3" charset="2"/>
              <a:buNone/>
            </a:pPr>
            <a:r>
              <a:rPr lang="en-GB" dirty="0">
                <a:solidFill>
                  <a:schemeClr val="tx1"/>
                </a:solidFill>
                <a:latin typeface="Calibri" pitchFamily="34" charset="0"/>
              </a:rPr>
              <a:t>Cross-border Cooperation Programme Interreg V-A "Greece - Bulgaria 2014-2020" </a:t>
            </a:r>
            <a:endParaRPr lang="el-GR" dirty="0">
              <a:solidFill>
                <a:schemeClr val="tx1"/>
              </a:solidFill>
              <a:latin typeface="Calibri" pitchFamily="34" charset="0"/>
            </a:endParaRPr>
          </a:p>
          <a:p>
            <a:pPr marL="0" indent="0" algn="just">
              <a:buFont typeface="Wingdings 3" charset="2"/>
              <a:buNone/>
            </a:pPr>
            <a:r>
              <a:rPr lang="en-GB" b="1" dirty="0">
                <a:solidFill>
                  <a:schemeClr val="tx1"/>
                </a:solidFill>
                <a:latin typeface="Calibri" pitchFamily="34" charset="0"/>
              </a:rPr>
              <a:t>Project implementation schedule </a:t>
            </a:r>
            <a:r>
              <a:rPr lang="el-GR" dirty="0">
                <a:solidFill>
                  <a:schemeClr val="tx1"/>
                </a:solidFill>
                <a:latin typeface="Calibri" pitchFamily="34" charset="0"/>
              </a:rPr>
              <a:t>: 06/05/2021 – 31/12/2023</a:t>
            </a:r>
          </a:p>
        </p:txBody>
      </p:sp>
      <p:pic>
        <p:nvPicPr>
          <p:cNvPr id="1026" name="Picture 2">
            <a:extLst>
              <a:ext uri="{FF2B5EF4-FFF2-40B4-BE49-F238E27FC236}">
                <a16:creationId xmlns:a16="http://schemas.microsoft.com/office/drawing/2014/main" id="{B666BA63-0BF8-6C03-9DB6-1DEDB5450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0888" y="5684758"/>
            <a:ext cx="2801112" cy="117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31294"/>
      </p:ext>
    </p:extLst>
  </p:cSld>
  <p:clrMapOvr>
    <a:masterClrMapping/>
  </p:clrMapOvr>
  <p:transition>
    <p:cover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3C95CC-2AA9-4601-9D5E-F6BB9934C8D5}"/>
              </a:ext>
            </a:extLst>
          </p:cNvPr>
          <p:cNvSpPr>
            <a:spLocks noGrp="1"/>
          </p:cNvSpPr>
          <p:nvPr>
            <p:ph type="title"/>
          </p:nvPr>
        </p:nvSpPr>
        <p:spPr>
          <a:xfrm>
            <a:off x="1385455" y="205740"/>
            <a:ext cx="10307781" cy="1325563"/>
          </a:xfrm>
        </p:spPr>
        <p:txBody>
          <a:bodyPr>
            <a:noAutofit/>
          </a:bodyPr>
          <a:lstStyle/>
          <a:p>
            <a:pPr marL="82550" indent="-82550" algn="ctr"/>
            <a:r>
              <a:rPr lang="en-US" sz="2800" b="1" dirty="0">
                <a:latin typeface="Calibri" pitchFamily="34" charset="0"/>
              </a:rPr>
              <a:t>6</a:t>
            </a:r>
            <a:r>
              <a:rPr lang="el-GR" sz="2800" b="1" dirty="0">
                <a:latin typeface="Calibri" pitchFamily="34" charset="0"/>
              </a:rPr>
              <a:t>. </a:t>
            </a:r>
            <a:r>
              <a:rPr lang="en-US" sz="2800" b="1" dirty="0">
                <a:latin typeface="Calibri" pitchFamily="34" charset="0"/>
              </a:rPr>
              <a:t>Centre of vocational excellence for the certification of professionals in accessibility issues – </a:t>
            </a:r>
            <a:r>
              <a:rPr lang="en-US" sz="2800" b="1" dirty="0" err="1">
                <a:latin typeface="Calibri" pitchFamily="34" charset="0"/>
              </a:rPr>
              <a:t>AccessCoVE</a:t>
            </a:r>
            <a:endParaRPr lang="el-GR" sz="2800" b="1" dirty="0">
              <a:latin typeface="Calibri" pitchFamily="34" charset="0"/>
            </a:endParaRPr>
          </a:p>
        </p:txBody>
      </p:sp>
      <p:sp>
        <p:nvSpPr>
          <p:cNvPr id="3" name="Θέση περιεχομένου 2">
            <a:extLst>
              <a:ext uri="{FF2B5EF4-FFF2-40B4-BE49-F238E27FC236}">
                <a16:creationId xmlns:a16="http://schemas.microsoft.com/office/drawing/2014/main" id="{87118829-1950-4DD0-B865-7234BBB0546D}"/>
              </a:ext>
            </a:extLst>
          </p:cNvPr>
          <p:cNvSpPr>
            <a:spLocks noGrp="1"/>
          </p:cNvSpPr>
          <p:nvPr>
            <p:ph idx="1"/>
          </p:nvPr>
        </p:nvSpPr>
        <p:spPr>
          <a:xfrm>
            <a:off x="1219199" y="1533497"/>
            <a:ext cx="10224655" cy="3687728"/>
          </a:xfrm>
        </p:spPr>
        <p:txBody>
          <a:bodyPr>
            <a:normAutofit/>
          </a:bodyPr>
          <a:lstStyle/>
          <a:p>
            <a:pPr marL="0" lvl="0" indent="0" algn="just">
              <a:spcBef>
                <a:spcPts val="600"/>
              </a:spcBef>
              <a:buNone/>
            </a:pPr>
            <a:r>
              <a:rPr lang="en-GB" dirty="0">
                <a:solidFill>
                  <a:schemeClr val="tx1"/>
                </a:solidFill>
                <a:latin typeface="Calibri" pitchFamily="34" charset="0"/>
              </a:rPr>
              <a:t>The aim of the proposed project is to design and promote a Centre of Professional Excellence to provide a professional education and training program to enhance the knowledge and skills of trainees from different sectors such as health professionals, engineers, researchers, etc., in the field of implementation and evaluation of accessibility services both in public policy and private business activities.</a:t>
            </a:r>
            <a:endParaRPr lang="el-GR" dirty="0">
              <a:solidFill>
                <a:schemeClr val="tx1"/>
              </a:solidFill>
              <a:latin typeface="Calibri" pitchFamily="34" charset="0"/>
            </a:endParaRPr>
          </a:p>
          <a:p>
            <a:pPr marL="0" lvl="0" indent="0" algn="just">
              <a:spcBef>
                <a:spcPts val="600"/>
              </a:spcBef>
              <a:buNone/>
            </a:pPr>
            <a:endParaRPr lang="el-GR" u="sng" dirty="0">
              <a:solidFill>
                <a:schemeClr val="tx1"/>
              </a:solidFill>
              <a:latin typeface="Calibri" pitchFamily="34" charset="0"/>
            </a:endParaRPr>
          </a:p>
          <a:p>
            <a:pPr marL="0" lvl="0" indent="0" algn="just">
              <a:spcBef>
                <a:spcPts val="600"/>
              </a:spcBef>
              <a:buNone/>
            </a:pPr>
            <a:r>
              <a:rPr lang="de-DE" u="sng" dirty="0">
                <a:solidFill>
                  <a:schemeClr val="tx1"/>
                </a:solidFill>
                <a:latin typeface="Calibri" pitchFamily="34" charset="0"/>
              </a:rPr>
              <a:t>HHF A</a:t>
            </a:r>
            <a:r>
              <a:rPr lang="en-GB" u="sng" dirty="0" err="1">
                <a:solidFill>
                  <a:schemeClr val="tx1"/>
                </a:solidFill>
                <a:latin typeface="Calibri" pitchFamily="34" charset="0"/>
              </a:rPr>
              <a:t>ctions</a:t>
            </a:r>
            <a:r>
              <a:rPr lang="en-GB" u="sng" dirty="0">
                <a:solidFill>
                  <a:schemeClr val="tx1"/>
                </a:solidFill>
                <a:latin typeface="Calibri" pitchFamily="34" charset="0"/>
              </a:rPr>
              <a:t>: online information sessions, workshops, public awareness and information actions and the organisation of a campaign on accessibility issues in the hotel and tourism sector.</a:t>
            </a:r>
            <a:endParaRPr lang="el-GR" dirty="0">
              <a:solidFill>
                <a:schemeClr val="tx1"/>
              </a:solidFill>
              <a:latin typeface="Calibri" pitchFamily="34" charset="0"/>
            </a:endParaRPr>
          </a:p>
          <a:p>
            <a:pPr marL="0" lvl="0" indent="0" algn="just">
              <a:spcBef>
                <a:spcPts val="600"/>
              </a:spcBef>
              <a:buNone/>
            </a:pPr>
            <a:r>
              <a:rPr lang="en-GB" b="1" dirty="0">
                <a:solidFill>
                  <a:schemeClr val="tx1"/>
                </a:solidFill>
                <a:latin typeface="Calibri" pitchFamily="34" charset="0"/>
              </a:rPr>
              <a:t>Total Budget </a:t>
            </a:r>
            <a:r>
              <a:rPr lang="en-US" dirty="0">
                <a:solidFill>
                  <a:schemeClr val="tx1"/>
                </a:solidFill>
                <a:latin typeface="Calibri" pitchFamily="34" charset="0"/>
              </a:rPr>
              <a:t>3.315.161</a:t>
            </a:r>
            <a:r>
              <a:rPr lang="el-GR" dirty="0">
                <a:solidFill>
                  <a:schemeClr val="tx1"/>
                </a:solidFill>
                <a:latin typeface="Calibri" pitchFamily="34" charset="0"/>
              </a:rPr>
              <a:t>,00 €</a:t>
            </a:r>
          </a:p>
          <a:p>
            <a:pPr marL="0" indent="0" algn="just">
              <a:buNone/>
            </a:pPr>
            <a:r>
              <a:rPr lang="en-GB" b="1" dirty="0">
                <a:solidFill>
                  <a:schemeClr val="tx1"/>
                </a:solidFill>
                <a:latin typeface="Calibri" pitchFamily="34" charset="0"/>
              </a:rPr>
              <a:t>Beneficiaries: 25 partners from 4 countries (Greece, Sweden, Spain and Italy)</a:t>
            </a:r>
            <a:r>
              <a:rPr lang="el-GR" dirty="0">
                <a:solidFill>
                  <a:schemeClr val="tx1"/>
                </a:solidFill>
                <a:latin typeface="Calibri" pitchFamily="34" charset="0"/>
              </a:rPr>
              <a:t>)</a:t>
            </a:r>
            <a:endParaRPr lang="en-US" dirty="0">
              <a:solidFill>
                <a:schemeClr val="tx1"/>
              </a:solidFill>
              <a:latin typeface="Calibri" pitchFamily="34" charset="0"/>
            </a:endParaRPr>
          </a:p>
          <a:p>
            <a:pPr marL="0" indent="0" algn="just">
              <a:buNone/>
            </a:pPr>
            <a:r>
              <a:rPr lang="en-GB" b="1" dirty="0">
                <a:solidFill>
                  <a:schemeClr val="tx1"/>
                </a:solidFill>
                <a:latin typeface="Calibri" pitchFamily="34" charset="0"/>
              </a:rPr>
              <a:t>Lead Beneficiary</a:t>
            </a:r>
            <a:r>
              <a:rPr lang="el-GR" b="1" dirty="0">
                <a:solidFill>
                  <a:schemeClr val="tx1"/>
                </a:solidFill>
                <a:latin typeface="Calibri" pitchFamily="34" charset="0"/>
              </a:rPr>
              <a:t>: </a:t>
            </a:r>
            <a:r>
              <a:rPr lang="el-GR" dirty="0">
                <a:solidFill>
                  <a:schemeClr val="tx1"/>
                </a:solidFill>
                <a:latin typeface="Calibri" pitchFamily="34" charset="0"/>
              </a:rPr>
              <a:t>Πανεπιστήμιο Μακεδονίας</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351BFC-CC56-4212-BD5C-1E7D11C0416C}" type="slidenum">
              <a:rPr kumimoji="0" lang="el-GR" sz="2000" b="0" i="0" u="none" strike="noStrike" kern="1200" cap="none" spc="0" normalizeH="0" baseline="0" noProof="0" smtClean="0">
                <a:ln>
                  <a:noFill/>
                </a:ln>
                <a:solidFill>
                  <a:srgbClr val="FEFFFF"/>
                </a:solidFill>
                <a:effectLst/>
                <a:uLnTx/>
                <a:uFillTx/>
                <a:latin typeface="Calibri"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l-GR" sz="2000" b="0" i="0" u="none" strike="noStrike" kern="1200" cap="none" spc="0" normalizeH="0" baseline="0" noProof="0">
              <a:ln>
                <a:noFill/>
              </a:ln>
              <a:solidFill>
                <a:srgbClr val="FEFFFF"/>
              </a:solidFill>
              <a:effectLst/>
              <a:uLnTx/>
              <a:uFillTx/>
              <a:latin typeface="Calibri" pitchFamily="34" charset="0"/>
              <a:ea typeface="+mn-ea"/>
              <a:cs typeface="+mn-cs"/>
            </a:endParaRPr>
          </a:p>
        </p:txBody>
      </p:sp>
      <p:pic>
        <p:nvPicPr>
          <p:cNvPr id="6" name="Εικόνα 5">
            <a:extLst>
              <a:ext uri="{FF2B5EF4-FFF2-40B4-BE49-F238E27FC236}">
                <a16:creationId xmlns:a16="http://schemas.microsoft.com/office/drawing/2014/main" id="{78F4ED12-1DD6-4EC9-94D8-60859DAF2EC7}"/>
              </a:ext>
            </a:extLst>
          </p:cNvPr>
          <p:cNvPicPr>
            <a:picLocks noChangeAspect="1"/>
          </p:cNvPicPr>
          <p:nvPr/>
        </p:nvPicPr>
        <p:blipFill>
          <a:blip r:embed="rId2"/>
          <a:stretch>
            <a:fillRect/>
          </a:stretch>
        </p:blipFill>
        <p:spPr>
          <a:xfrm>
            <a:off x="7980000" y="6187558"/>
            <a:ext cx="4212000" cy="670442"/>
          </a:xfrm>
          <a:prstGeom prst="rect">
            <a:avLst/>
          </a:prstGeom>
        </p:spPr>
      </p:pic>
    </p:spTree>
    <p:extLst>
      <p:ext uri="{BB962C8B-B14F-4D97-AF65-F5344CB8AC3E}">
        <p14:creationId xmlns:p14="http://schemas.microsoft.com/office/powerpoint/2010/main" val="1665285648"/>
      </p:ext>
    </p:extLst>
  </p:cSld>
  <p:clrMapOvr>
    <a:masterClrMapping/>
  </p:clrMapOvr>
  <p:transition>
    <p:pull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 name="Τίτλος 2">
            <a:extLst>
              <a:ext uri="{FF2B5EF4-FFF2-40B4-BE49-F238E27FC236}">
                <a16:creationId xmlns:a16="http://schemas.microsoft.com/office/drawing/2014/main" id="{D2FB257C-6A94-043A-A16A-05B792D53ACA}"/>
              </a:ext>
            </a:extLst>
          </p:cNvPr>
          <p:cNvSpPr>
            <a:spLocks noGrp="1"/>
          </p:cNvSpPr>
          <p:nvPr>
            <p:ph type="title"/>
          </p:nvPr>
        </p:nvSpPr>
        <p:spPr>
          <a:xfrm>
            <a:off x="2071717" y="2788554"/>
            <a:ext cx="8911687" cy="827998"/>
          </a:xfrm>
        </p:spPr>
        <p:txBody>
          <a:bodyPr/>
          <a:lstStyle/>
          <a:p>
            <a:pPr algn="ctr"/>
            <a:r>
              <a:rPr lang="de-DE" b="1" dirty="0">
                <a:latin typeface="Calibri" panose="020F0502020204030204" pitchFamily="34" charset="0"/>
                <a:cs typeface="Calibri" panose="020F0502020204030204" pitchFamily="34" charset="0"/>
              </a:rPr>
              <a:t>Thank you for your </a:t>
            </a:r>
            <a:r>
              <a:rPr lang="de-DE" b="1" dirty="0" err="1">
                <a:latin typeface="Calibri" panose="020F0502020204030204" pitchFamily="34" charset="0"/>
                <a:cs typeface="Calibri" panose="020F0502020204030204" pitchFamily="34" charset="0"/>
              </a:rPr>
              <a:t>attention</a:t>
            </a:r>
            <a:r>
              <a:rPr lang="el-GR"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89226950"/>
      </p:ext>
    </p:extLst>
  </p:cSld>
  <p:clrMapOvr>
    <a:masterClrMapping/>
  </p:clrMapOvr>
  <p:transition>
    <p:cover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3C95CC-2AA9-4601-9D5E-F6BB9934C8D5}"/>
              </a:ext>
            </a:extLst>
          </p:cNvPr>
          <p:cNvSpPr>
            <a:spLocks noGrp="1"/>
          </p:cNvSpPr>
          <p:nvPr>
            <p:ph type="title"/>
          </p:nvPr>
        </p:nvSpPr>
        <p:spPr>
          <a:xfrm>
            <a:off x="1385455" y="205740"/>
            <a:ext cx="10307781" cy="673149"/>
          </a:xfrm>
        </p:spPr>
        <p:txBody>
          <a:bodyPr>
            <a:noAutofit/>
          </a:bodyPr>
          <a:lstStyle/>
          <a:p>
            <a:pPr marL="82550" indent="-82550" algn="ctr"/>
            <a:r>
              <a:rPr lang="en-GB" sz="2800" b="1" dirty="0">
                <a:latin typeface="Calibri" pitchFamily="34" charset="0"/>
              </a:rPr>
              <a:t>Hellenic Federation of Hoteliers (</a:t>
            </a:r>
            <a:r>
              <a:rPr lang="en-US" sz="2800" b="1" dirty="0">
                <a:latin typeface="Calibri" pitchFamily="34" charset="0"/>
              </a:rPr>
              <a:t>HHF</a:t>
            </a:r>
            <a:r>
              <a:rPr lang="en-GB" sz="2800" b="1" dirty="0">
                <a:latin typeface="Calibri" pitchFamily="34" charset="0"/>
              </a:rPr>
              <a:t>)</a:t>
            </a:r>
            <a:endParaRPr lang="el-GR" sz="2800" b="1" dirty="0">
              <a:latin typeface="Calibri" pitchFamily="34" charset="0"/>
            </a:endParaRPr>
          </a:p>
        </p:txBody>
      </p:sp>
      <p:sp>
        <p:nvSpPr>
          <p:cNvPr id="3" name="Θέση περιεχομένου 2">
            <a:extLst>
              <a:ext uri="{FF2B5EF4-FFF2-40B4-BE49-F238E27FC236}">
                <a16:creationId xmlns:a16="http://schemas.microsoft.com/office/drawing/2014/main" id="{87118829-1950-4DD0-B865-7234BBB0546D}"/>
              </a:ext>
            </a:extLst>
          </p:cNvPr>
          <p:cNvSpPr>
            <a:spLocks noGrp="1"/>
          </p:cNvSpPr>
          <p:nvPr>
            <p:ph idx="1"/>
          </p:nvPr>
        </p:nvSpPr>
        <p:spPr>
          <a:xfrm>
            <a:off x="1311579" y="1382584"/>
            <a:ext cx="10224655" cy="4972419"/>
          </a:xfrm>
        </p:spPr>
        <p:txBody>
          <a:bodyPr>
            <a:normAutofit/>
          </a:bodyPr>
          <a:lstStyle/>
          <a:p>
            <a:pPr algn="just"/>
            <a:r>
              <a:rPr lang="en-GB" dirty="0">
                <a:solidFill>
                  <a:schemeClr val="tx1"/>
                </a:solidFill>
                <a:latin typeface="Calibri" pitchFamily="34" charset="0"/>
              </a:rPr>
              <a:t>It was founded in 1949 and is based in Athens.</a:t>
            </a:r>
            <a:endParaRPr lang="el-GR" dirty="0">
              <a:solidFill>
                <a:schemeClr val="tx1"/>
              </a:solidFill>
              <a:latin typeface="Calibri" pitchFamily="34" charset="0"/>
            </a:endParaRPr>
          </a:p>
          <a:p>
            <a:pPr algn="just"/>
            <a:endParaRPr lang="en-GB" dirty="0">
              <a:solidFill>
                <a:schemeClr val="tx1"/>
              </a:solidFill>
              <a:latin typeface="Calibri" pitchFamily="34" charset="0"/>
            </a:endParaRPr>
          </a:p>
          <a:p>
            <a:pPr algn="just"/>
            <a:r>
              <a:rPr lang="en-GB" dirty="0">
                <a:solidFill>
                  <a:schemeClr val="tx1"/>
                </a:solidFill>
                <a:latin typeface="Calibri" pitchFamily="34" charset="0"/>
              </a:rPr>
              <a:t>It represents more than 60 Hotel Owners Associations from all regions of the country </a:t>
            </a:r>
            <a:endParaRPr lang="el-GR" dirty="0">
              <a:solidFill>
                <a:schemeClr val="tx1"/>
              </a:solidFill>
              <a:latin typeface="Calibri" pitchFamily="34" charset="0"/>
            </a:endParaRPr>
          </a:p>
          <a:p>
            <a:pPr algn="just"/>
            <a:endParaRPr lang="en-GB" dirty="0">
              <a:solidFill>
                <a:schemeClr val="tx1"/>
              </a:solidFill>
              <a:latin typeface="Calibri" pitchFamily="34" charset="0"/>
            </a:endParaRPr>
          </a:p>
          <a:p>
            <a:pPr algn="just"/>
            <a:r>
              <a:rPr lang="en-GB" dirty="0">
                <a:solidFill>
                  <a:schemeClr val="tx1"/>
                </a:solidFill>
                <a:latin typeface="Calibri" pitchFamily="34" charset="0"/>
              </a:rPr>
              <a:t>The aims of the Federation are the study, preservation, assertion and promotion of the common economic, social and professional interests of its members in the context of serving society as a whole.</a:t>
            </a:r>
            <a:endParaRPr lang="el-GR" dirty="0">
              <a:solidFill>
                <a:schemeClr val="tx1"/>
              </a:solidFill>
              <a:latin typeface="Calibri" pitchFamily="34" charset="0"/>
            </a:endParaRPr>
          </a:p>
          <a:p>
            <a:pPr algn="just"/>
            <a:endParaRPr lang="en-GB" dirty="0">
              <a:solidFill>
                <a:schemeClr val="tx1"/>
              </a:solidFill>
              <a:latin typeface="Calibri" pitchFamily="34" charset="0"/>
            </a:endParaRPr>
          </a:p>
          <a:p>
            <a:pPr algn="just"/>
            <a:r>
              <a:rPr lang="en-GB" dirty="0">
                <a:solidFill>
                  <a:schemeClr val="tx1"/>
                </a:solidFill>
                <a:latin typeface="Calibri" pitchFamily="34" charset="0"/>
              </a:rPr>
              <a:t>The Federation is the trade union arm in the Greek hotel industry </a:t>
            </a:r>
            <a:endParaRPr lang="el-GR" dirty="0">
              <a:solidFill>
                <a:schemeClr val="tx1"/>
              </a:solidFill>
              <a:latin typeface="Calibri" pitchFamily="34" charset="0"/>
            </a:endParaRPr>
          </a:p>
          <a:p>
            <a:pPr algn="just"/>
            <a:endParaRPr lang="en-GB" dirty="0">
              <a:solidFill>
                <a:schemeClr val="tx1"/>
              </a:solidFill>
              <a:latin typeface="Calibri" pitchFamily="34" charset="0"/>
            </a:endParaRPr>
          </a:p>
          <a:p>
            <a:pPr algn="just"/>
            <a:r>
              <a:rPr lang="en-GB" dirty="0">
                <a:solidFill>
                  <a:schemeClr val="tx1"/>
                </a:solidFill>
                <a:latin typeface="Calibri" pitchFamily="34" charset="0"/>
              </a:rPr>
              <a:t>The expectation arising from its contribution is to take initiatives and actions, to defend the interests of the Greek hotelier.</a:t>
            </a:r>
            <a:endParaRPr lang="el-GR"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351BFC-CC56-4212-BD5C-1E7D11C0416C}" type="slidenum">
              <a:rPr kumimoji="0" lang="el-GR" sz="2000" b="0" i="0" u="none" strike="noStrike" kern="1200" cap="none" spc="0" normalizeH="0" baseline="0" noProof="0" smtClean="0">
                <a:ln>
                  <a:noFill/>
                </a:ln>
                <a:solidFill>
                  <a:srgbClr val="FEFFFF"/>
                </a:solidFill>
                <a:effectLst/>
                <a:uLnTx/>
                <a:uFillTx/>
                <a:latin typeface="Calibri"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l-GR" sz="2000" b="0" i="0" u="none" strike="noStrike" kern="1200" cap="none" spc="0" normalizeH="0" baseline="0" noProof="0">
              <a:ln>
                <a:noFill/>
              </a:ln>
              <a:solidFill>
                <a:srgbClr val="FE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2957524018"/>
      </p:ext>
    </p:extLst>
  </p:cSld>
  <p:clrMapOvr>
    <a:masterClrMapping/>
  </p:clrMapOvr>
  <p:transition>
    <p:pull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3C95CC-2AA9-4601-9D5E-F6BB9934C8D5}"/>
              </a:ext>
            </a:extLst>
          </p:cNvPr>
          <p:cNvSpPr>
            <a:spLocks noGrp="1"/>
          </p:cNvSpPr>
          <p:nvPr>
            <p:ph type="title"/>
          </p:nvPr>
        </p:nvSpPr>
        <p:spPr>
          <a:xfrm>
            <a:off x="1385455" y="205740"/>
            <a:ext cx="10307781" cy="673149"/>
          </a:xfrm>
        </p:spPr>
        <p:txBody>
          <a:bodyPr>
            <a:noAutofit/>
          </a:bodyPr>
          <a:lstStyle/>
          <a:p>
            <a:pPr marL="82550" indent="-82550" algn="ctr"/>
            <a:r>
              <a:rPr lang="en-GB" sz="2800" b="1" dirty="0">
                <a:latin typeface="Calibri" pitchFamily="34" charset="0"/>
              </a:rPr>
              <a:t>Hellenic Federation of Hoteliers (</a:t>
            </a:r>
            <a:r>
              <a:rPr lang="en-US" sz="2800" b="1" dirty="0">
                <a:latin typeface="Calibri" pitchFamily="34" charset="0"/>
              </a:rPr>
              <a:t>HHF</a:t>
            </a:r>
            <a:r>
              <a:rPr lang="en-GB" sz="2800" b="1" dirty="0">
                <a:latin typeface="Calibri" pitchFamily="34" charset="0"/>
              </a:rPr>
              <a:t>)</a:t>
            </a:r>
            <a:endParaRPr lang="el-GR" sz="2800" b="1" dirty="0">
              <a:latin typeface="Calibri" pitchFamily="34" charset="0"/>
            </a:endParaRPr>
          </a:p>
        </p:txBody>
      </p:sp>
      <p:sp>
        <p:nvSpPr>
          <p:cNvPr id="3" name="Θέση περιεχομένου 2">
            <a:extLst>
              <a:ext uri="{FF2B5EF4-FFF2-40B4-BE49-F238E27FC236}">
                <a16:creationId xmlns:a16="http://schemas.microsoft.com/office/drawing/2014/main" id="{87118829-1950-4DD0-B865-7234BBB0546D}"/>
              </a:ext>
            </a:extLst>
          </p:cNvPr>
          <p:cNvSpPr>
            <a:spLocks noGrp="1"/>
          </p:cNvSpPr>
          <p:nvPr>
            <p:ph idx="1"/>
          </p:nvPr>
        </p:nvSpPr>
        <p:spPr>
          <a:xfrm>
            <a:off x="1311579" y="1355152"/>
            <a:ext cx="10224655" cy="4783181"/>
          </a:xfrm>
        </p:spPr>
        <p:txBody>
          <a:bodyPr>
            <a:normAutofit/>
          </a:bodyPr>
          <a:lstStyle/>
          <a:p>
            <a:pPr marL="0" indent="0" algn="just">
              <a:buNone/>
            </a:pPr>
            <a:r>
              <a:rPr lang="en-GB" dirty="0">
                <a:solidFill>
                  <a:schemeClr val="tx1"/>
                </a:solidFill>
                <a:latin typeface="Calibri" pitchFamily="34" charset="0"/>
              </a:rPr>
              <a:t>The main missions of the Panhellenic Federation of Hoteliers focus, among others, on the following:</a:t>
            </a:r>
          </a:p>
          <a:p>
            <a:pPr marL="0" indent="0" algn="just">
              <a:buNone/>
            </a:pPr>
            <a:endParaRPr lang="el-GR" dirty="0">
              <a:solidFill>
                <a:schemeClr val="tx1"/>
              </a:solidFill>
              <a:latin typeface="Calibri" pitchFamily="34" charset="0"/>
            </a:endParaRPr>
          </a:p>
          <a:p>
            <a:pPr algn="just"/>
            <a:r>
              <a:rPr lang="en-GB" dirty="0">
                <a:solidFill>
                  <a:schemeClr val="tx1"/>
                </a:solidFill>
                <a:latin typeface="Calibri" pitchFamily="34" charset="0"/>
              </a:rPr>
              <a:t>The development and spreading of the spirit of trade unionism in the hotel sector of the country</a:t>
            </a:r>
          </a:p>
          <a:p>
            <a:pPr algn="just"/>
            <a:r>
              <a:rPr lang="en-GB" dirty="0">
                <a:solidFill>
                  <a:schemeClr val="tx1"/>
                </a:solidFill>
                <a:latin typeface="Calibri" pitchFamily="34" charset="0"/>
              </a:rPr>
              <a:t>The consistent study of the problems of the sector</a:t>
            </a:r>
          </a:p>
          <a:p>
            <a:pPr algn="just"/>
            <a:r>
              <a:rPr lang="en-GB" dirty="0">
                <a:solidFill>
                  <a:schemeClr val="tx1"/>
                </a:solidFill>
                <a:latin typeface="Calibri" pitchFamily="34" charset="0"/>
              </a:rPr>
              <a:t>The encouragement and promotion of cooperation among its members, by organizing them into cooperatives of any economic form</a:t>
            </a:r>
          </a:p>
          <a:p>
            <a:pPr algn="just"/>
            <a:r>
              <a:rPr lang="en-GB" dirty="0">
                <a:solidFill>
                  <a:schemeClr val="tx1"/>
                </a:solidFill>
                <a:latin typeface="Calibri" pitchFamily="34" charset="0"/>
              </a:rPr>
              <a:t>The development of a spirit of solidarity and mutual assistance between members</a:t>
            </a:r>
          </a:p>
          <a:p>
            <a:pPr algn="just"/>
            <a:r>
              <a:rPr lang="en-GB" dirty="0">
                <a:solidFill>
                  <a:schemeClr val="tx1"/>
                </a:solidFill>
                <a:latin typeface="Calibri" pitchFamily="34" charset="0"/>
              </a:rPr>
              <a:t>The cooperation of the members for the promotion of the hotel profession at a level worthy of its high mission and the traditions of Greek hospitality</a:t>
            </a:r>
          </a:p>
          <a:p>
            <a:pPr algn="just"/>
            <a:r>
              <a:rPr lang="en-GB" dirty="0">
                <a:solidFill>
                  <a:schemeClr val="tx1"/>
                </a:solidFill>
                <a:latin typeface="Calibri" pitchFamily="34" charset="0"/>
              </a:rPr>
              <a:t>The negotiation and conclusion of any kind of Collective Labour Agreements with the competent trade unions for employees employed in hotels </a:t>
            </a:r>
            <a:endParaRPr lang="el-GR"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351BFC-CC56-4212-BD5C-1E7D11C0416C}" type="slidenum">
              <a:rPr kumimoji="0" lang="el-GR" sz="2000" b="0" i="0" u="none" strike="noStrike" kern="1200" cap="none" spc="0" normalizeH="0" baseline="0" noProof="0" smtClean="0">
                <a:ln>
                  <a:noFill/>
                </a:ln>
                <a:solidFill>
                  <a:srgbClr val="FEFFFF"/>
                </a:solidFill>
                <a:effectLst/>
                <a:uLnTx/>
                <a:uFillTx/>
                <a:latin typeface="Calibri"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l-GR" sz="2000" b="0" i="0" u="none" strike="noStrike" kern="1200" cap="none" spc="0" normalizeH="0" baseline="0" noProof="0">
              <a:ln>
                <a:noFill/>
              </a:ln>
              <a:solidFill>
                <a:srgbClr val="FE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611541925"/>
      </p:ext>
    </p:extLst>
  </p:cSld>
  <p:clrMapOvr>
    <a:masterClrMapping/>
  </p:clrMapOvr>
  <p:transition>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3C95CC-2AA9-4601-9D5E-F6BB9934C8D5}"/>
              </a:ext>
            </a:extLst>
          </p:cNvPr>
          <p:cNvSpPr>
            <a:spLocks noGrp="1"/>
          </p:cNvSpPr>
          <p:nvPr>
            <p:ph type="title"/>
          </p:nvPr>
        </p:nvSpPr>
        <p:spPr>
          <a:xfrm>
            <a:off x="1385455" y="205740"/>
            <a:ext cx="10307781" cy="673149"/>
          </a:xfrm>
        </p:spPr>
        <p:txBody>
          <a:bodyPr>
            <a:noAutofit/>
          </a:bodyPr>
          <a:lstStyle/>
          <a:p>
            <a:pPr marL="82550" indent="-82550" algn="ctr"/>
            <a:r>
              <a:rPr lang="en-GB" sz="2800" b="1" dirty="0">
                <a:latin typeface="Calibri" pitchFamily="34" charset="0"/>
              </a:rPr>
              <a:t>Involvement in projects</a:t>
            </a:r>
            <a:endParaRPr lang="el-GR" sz="2800" b="1" dirty="0">
              <a:latin typeface="Calibri" pitchFamily="34" charset="0"/>
            </a:endParaRPr>
          </a:p>
        </p:txBody>
      </p:sp>
      <p:sp>
        <p:nvSpPr>
          <p:cNvPr id="3" name="Θέση περιεχομένου 2">
            <a:extLst>
              <a:ext uri="{FF2B5EF4-FFF2-40B4-BE49-F238E27FC236}">
                <a16:creationId xmlns:a16="http://schemas.microsoft.com/office/drawing/2014/main" id="{87118829-1950-4DD0-B865-7234BBB0546D}"/>
              </a:ext>
            </a:extLst>
          </p:cNvPr>
          <p:cNvSpPr>
            <a:spLocks noGrp="1"/>
          </p:cNvSpPr>
          <p:nvPr>
            <p:ph idx="1"/>
          </p:nvPr>
        </p:nvSpPr>
        <p:spPr>
          <a:xfrm>
            <a:off x="1311579" y="1391728"/>
            <a:ext cx="9889821" cy="4972419"/>
          </a:xfrm>
        </p:spPr>
        <p:txBody>
          <a:bodyPr>
            <a:normAutofit/>
          </a:bodyPr>
          <a:lstStyle/>
          <a:p>
            <a:pPr marL="0" indent="0" algn="just">
              <a:buNone/>
            </a:pPr>
            <a:r>
              <a:rPr lang="en-GB" b="1" u="sng" dirty="0">
                <a:solidFill>
                  <a:schemeClr val="tx1"/>
                </a:solidFill>
                <a:latin typeface="Calibri" pitchFamily="34" charset="0"/>
              </a:rPr>
              <a:t>Implementation of projects under the NSRF 2014-2020</a:t>
            </a:r>
            <a:endParaRPr lang="en-US" b="1" u="sng" dirty="0">
              <a:solidFill>
                <a:schemeClr val="tx1"/>
              </a:solidFill>
              <a:latin typeface="Calibri" pitchFamily="34" charset="0"/>
            </a:endParaRPr>
          </a:p>
          <a:p>
            <a:pPr marL="0" indent="0" algn="just">
              <a:buNone/>
            </a:pPr>
            <a:endParaRPr lang="el-GR" b="1" u="sng" dirty="0">
              <a:solidFill>
                <a:schemeClr val="tx1"/>
              </a:solidFill>
              <a:latin typeface="Calibri" pitchFamily="34" charset="0"/>
            </a:endParaRPr>
          </a:p>
          <a:p>
            <a:pPr marL="457200" indent="-457200" algn="just">
              <a:buFont typeface="+mj-lt"/>
              <a:buAutoNum type="arabicPeriod"/>
            </a:pPr>
            <a:r>
              <a:rPr kumimoji="0" lang="en-GB" b="1" i="0" u="none" strike="noStrike" kern="1200" cap="none" spc="0" normalizeH="0" baseline="0" noProof="0" dirty="0">
                <a:ln>
                  <a:noFill/>
                </a:ln>
                <a:solidFill>
                  <a:prstClr val="black"/>
                </a:solidFill>
                <a:effectLst/>
                <a:uLnTx/>
                <a:uFillTx/>
                <a:latin typeface="Calibri" pitchFamily="34" charset="0"/>
                <a:ea typeface="+mn-ea"/>
                <a:cs typeface="+mn-cs"/>
              </a:rPr>
              <a:t>Counselling, Training and Certification of unemployed people aged 18-29 years old in specialties of the Tourism Industry, FP Human Resources Development, Education and Lifelong Learning</a:t>
            </a:r>
            <a:endParaRPr lang="el-GR" b="1" dirty="0">
              <a:solidFill>
                <a:prstClr val="black"/>
              </a:solidFill>
              <a:latin typeface="Calibri" pitchFamily="34" charset="0"/>
            </a:endParaRPr>
          </a:p>
          <a:p>
            <a:pPr marL="457200" indent="-457200" algn="just">
              <a:buFont typeface="+mj-lt"/>
              <a:buAutoNum type="arabicPeriod"/>
            </a:pPr>
            <a:endParaRPr kumimoji="0" lang="en-GB" b="1" i="0" u="none" strike="noStrike" kern="1200" cap="none" spc="0" normalizeH="0" baseline="0" noProof="0" dirty="0">
              <a:ln>
                <a:noFill/>
              </a:ln>
              <a:solidFill>
                <a:prstClr val="black"/>
              </a:solidFill>
              <a:effectLst/>
              <a:uLnTx/>
              <a:uFillTx/>
              <a:latin typeface="Calibri" pitchFamily="34" charset="0"/>
              <a:ea typeface="+mn-ea"/>
              <a:cs typeface="+mn-cs"/>
            </a:endParaRPr>
          </a:p>
          <a:p>
            <a:pPr marL="457200" indent="-457200" algn="just">
              <a:buFont typeface="+mj-lt"/>
              <a:buAutoNum type="arabicPeriod"/>
            </a:pPr>
            <a:r>
              <a:rPr lang="en-GB" b="1" dirty="0">
                <a:solidFill>
                  <a:schemeClr val="tx1"/>
                </a:solidFill>
                <a:latin typeface="Calibri" pitchFamily="34" charset="0"/>
              </a:rPr>
              <a:t>Training and certification of knowledge and skills in the private sector, Competitiveness, Entrepreneurship and Innovation Programme 2014-2020</a:t>
            </a:r>
            <a:endParaRPr lang="el-GR" b="1" dirty="0">
              <a:solidFill>
                <a:schemeClr val="tx1"/>
              </a:solidFill>
              <a:latin typeface="Calibri" pitchFamily="34" charset="0"/>
            </a:endParaRPr>
          </a:p>
          <a:p>
            <a:pPr marL="457200" indent="-457200" algn="just">
              <a:buFont typeface="+mj-lt"/>
              <a:buAutoNum type="arabicPeriod"/>
            </a:pPr>
            <a:endParaRPr lang="en-GB" b="1" dirty="0">
              <a:solidFill>
                <a:schemeClr val="tx1"/>
              </a:solidFill>
              <a:latin typeface="Calibri" pitchFamily="34" charset="0"/>
            </a:endParaRPr>
          </a:p>
          <a:p>
            <a:pPr marL="457200" indent="-457200" algn="just">
              <a:buFont typeface="+mj-lt"/>
              <a:buAutoNum type="arabicPeriod"/>
            </a:pPr>
            <a:r>
              <a:rPr lang="en-GB" b="1" dirty="0">
                <a:solidFill>
                  <a:schemeClr val="tx1"/>
                </a:solidFill>
                <a:latin typeface="Calibri" pitchFamily="34" charset="0"/>
              </a:rPr>
              <a:t>Upgrading professional qualifications for long-term unemployed of the Metropolitan Region of Thessaloniki in specialties of the hotel sector, P.E.P. Central Macedonia 2014-2020</a:t>
            </a:r>
            <a:endParaRPr lang="el-GR"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lstStyle/>
          <a:p>
            <a:fld id="{7C351BFC-CC56-4212-BD5C-1E7D11C0416C}" type="slidenum">
              <a:rPr lang="el-GR" smtClean="0">
                <a:latin typeface="Calibri" pitchFamily="34" charset="0"/>
              </a:rPr>
              <a:pPr/>
              <a:t>4</a:t>
            </a:fld>
            <a:endParaRPr lang="el-GR">
              <a:latin typeface="Calibri" pitchFamily="34" charset="0"/>
            </a:endParaRPr>
          </a:p>
        </p:txBody>
      </p:sp>
    </p:spTree>
    <p:extLst>
      <p:ext uri="{BB962C8B-B14F-4D97-AF65-F5344CB8AC3E}">
        <p14:creationId xmlns:p14="http://schemas.microsoft.com/office/powerpoint/2010/main" val="158989085"/>
      </p:ext>
    </p:extLst>
  </p:cSld>
  <p:clrMapOvr>
    <a:masterClrMapping/>
  </p:clrMapOvr>
  <p:transition>
    <p:pull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3C95CC-2AA9-4601-9D5E-F6BB9934C8D5}"/>
              </a:ext>
            </a:extLst>
          </p:cNvPr>
          <p:cNvSpPr>
            <a:spLocks noGrp="1"/>
          </p:cNvSpPr>
          <p:nvPr>
            <p:ph type="title"/>
          </p:nvPr>
        </p:nvSpPr>
        <p:spPr>
          <a:xfrm>
            <a:off x="1385455" y="205740"/>
            <a:ext cx="10307781" cy="673149"/>
          </a:xfrm>
        </p:spPr>
        <p:txBody>
          <a:bodyPr>
            <a:noAutofit/>
          </a:bodyPr>
          <a:lstStyle/>
          <a:p>
            <a:pPr marL="82550" indent="-82550" algn="ctr"/>
            <a:r>
              <a:rPr lang="en-GB" sz="2800" b="1" dirty="0">
                <a:latin typeface="Calibri" pitchFamily="34" charset="0"/>
              </a:rPr>
              <a:t>Involvement in projects</a:t>
            </a:r>
            <a:endParaRPr lang="el-GR" sz="2800" b="1" dirty="0">
              <a:latin typeface="Calibri" pitchFamily="34" charset="0"/>
            </a:endParaRPr>
          </a:p>
        </p:txBody>
      </p:sp>
      <p:sp>
        <p:nvSpPr>
          <p:cNvPr id="3" name="Θέση περιεχομένου 2">
            <a:extLst>
              <a:ext uri="{FF2B5EF4-FFF2-40B4-BE49-F238E27FC236}">
                <a16:creationId xmlns:a16="http://schemas.microsoft.com/office/drawing/2014/main" id="{87118829-1950-4DD0-B865-7234BBB0546D}"/>
              </a:ext>
            </a:extLst>
          </p:cNvPr>
          <p:cNvSpPr>
            <a:spLocks noGrp="1"/>
          </p:cNvSpPr>
          <p:nvPr>
            <p:ph idx="1"/>
          </p:nvPr>
        </p:nvSpPr>
        <p:spPr>
          <a:xfrm>
            <a:off x="1311579" y="1382584"/>
            <a:ext cx="9981261" cy="4972419"/>
          </a:xfrm>
        </p:spPr>
        <p:txBody>
          <a:bodyPr>
            <a:normAutofit/>
          </a:bodyPr>
          <a:lstStyle/>
          <a:p>
            <a:pPr marL="0" indent="0" algn="just">
              <a:buNone/>
            </a:pPr>
            <a:r>
              <a:rPr lang="en-GB" b="1" u="sng" dirty="0">
                <a:solidFill>
                  <a:schemeClr val="tx1"/>
                </a:solidFill>
                <a:latin typeface="Calibri" pitchFamily="34" charset="0"/>
              </a:rPr>
              <a:t>Participation in European Projects</a:t>
            </a:r>
            <a:endParaRPr lang="el-GR" b="1" u="sng" dirty="0">
              <a:solidFill>
                <a:schemeClr val="tx1"/>
              </a:solidFill>
              <a:latin typeface="Calibri" pitchFamily="34" charset="0"/>
            </a:endParaRPr>
          </a:p>
          <a:p>
            <a:pPr marL="0" indent="0" algn="just">
              <a:buNone/>
            </a:pPr>
            <a:endParaRPr lang="el-GR" b="1" u="sng" dirty="0">
              <a:solidFill>
                <a:schemeClr val="tx1"/>
              </a:solidFill>
              <a:latin typeface="Calibri" pitchFamily="34" charset="0"/>
            </a:endParaRPr>
          </a:p>
          <a:p>
            <a:pPr marL="457200" indent="-457200" algn="just">
              <a:buFont typeface="+mj-lt"/>
              <a:buAutoNum type="arabicPeriod" startAt="4"/>
            </a:pPr>
            <a:r>
              <a:rPr lang="en-US" b="1" dirty="0">
                <a:solidFill>
                  <a:schemeClr val="tx1"/>
                </a:solidFill>
                <a:latin typeface="Calibri" pitchFamily="34" charset="0"/>
              </a:rPr>
              <a:t>Promoting alternative tourism in the cross-border area focused on wellness and wellbeing activities, along with the promotion of quality agricultural products and foodstuff, to create employment opportunities</a:t>
            </a:r>
            <a:r>
              <a:rPr lang="el-GR" b="1" dirty="0">
                <a:solidFill>
                  <a:schemeClr val="tx1"/>
                </a:solidFill>
                <a:latin typeface="Calibri" pitchFamily="34" charset="0"/>
              </a:rPr>
              <a:t> – </a:t>
            </a:r>
            <a:r>
              <a:rPr lang="en-US" b="1" dirty="0">
                <a:solidFill>
                  <a:schemeClr val="tx1"/>
                </a:solidFill>
                <a:latin typeface="Calibri" pitchFamily="34" charset="0"/>
              </a:rPr>
              <a:t>NETOURAL</a:t>
            </a:r>
            <a:r>
              <a:rPr lang="el-GR" b="1" dirty="0">
                <a:solidFill>
                  <a:schemeClr val="tx1"/>
                </a:solidFill>
                <a:latin typeface="Calibri" pitchFamily="34" charset="0"/>
              </a:rPr>
              <a:t>, </a:t>
            </a:r>
            <a:r>
              <a:rPr lang="en-GB" dirty="0">
                <a:solidFill>
                  <a:schemeClr val="tx1"/>
                </a:solidFill>
                <a:latin typeface="Calibri" pitchFamily="34" charset="0"/>
              </a:rPr>
              <a:t>INTERREG IPA Cross-border Cooperation Programme "Greece - Republic of North Macedonia 2014-2020"</a:t>
            </a:r>
            <a:endParaRPr lang="el-GR" dirty="0">
              <a:solidFill>
                <a:schemeClr val="tx1"/>
              </a:solidFill>
              <a:latin typeface="Calibri" pitchFamily="34" charset="0"/>
            </a:endParaRPr>
          </a:p>
          <a:p>
            <a:pPr marL="457200" indent="-457200" algn="just">
              <a:buFont typeface="+mj-lt"/>
              <a:buAutoNum type="arabicPeriod" startAt="4"/>
            </a:pPr>
            <a:endParaRPr lang="el-GR" dirty="0">
              <a:solidFill>
                <a:schemeClr val="tx1"/>
              </a:solidFill>
              <a:latin typeface="Calibri" pitchFamily="34" charset="0"/>
            </a:endParaRPr>
          </a:p>
          <a:p>
            <a:pPr marL="457200" indent="-457200" algn="just">
              <a:buFont typeface="+mj-lt"/>
              <a:buAutoNum type="arabicPeriod" startAt="4"/>
            </a:pPr>
            <a:r>
              <a:rPr lang="en-US" b="1" dirty="0">
                <a:solidFill>
                  <a:schemeClr val="tx1"/>
                </a:solidFill>
                <a:latin typeface="Calibri" pitchFamily="34" charset="0"/>
              </a:rPr>
              <a:t>An initiative on </a:t>
            </a:r>
            <a:r>
              <a:rPr lang="en-US" b="1" dirty="0" err="1">
                <a:solidFill>
                  <a:schemeClr val="tx1"/>
                </a:solidFill>
                <a:latin typeface="Calibri" pitchFamily="34" charset="0"/>
              </a:rPr>
              <a:t>Capitalising</a:t>
            </a:r>
            <a:r>
              <a:rPr lang="en-US" b="1" dirty="0">
                <a:solidFill>
                  <a:schemeClr val="tx1"/>
                </a:solidFill>
                <a:latin typeface="Calibri" pitchFamily="34" charset="0"/>
              </a:rPr>
              <a:t> Tourism's prospects of the region</a:t>
            </a:r>
            <a:r>
              <a:rPr lang="el-GR" b="1" dirty="0">
                <a:solidFill>
                  <a:schemeClr val="tx1"/>
                </a:solidFill>
                <a:latin typeface="Calibri" pitchFamily="34" charset="0"/>
              </a:rPr>
              <a:t> – </a:t>
            </a:r>
            <a:r>
              <a:rPr lang="en-US" b="1" dirty="0" err="1">
                <a:solidFill>
                  <a:schemeClr val="tx1"/>
                </a:solidFill>
                <a:latin typeface="Calibri" pitchFamily="34" charset="0"/>
              </a:rPr>
              <a:t>CapTour</a:t>
            </a:r>
            <a:r>
              <a:rPr lang="el-GR" b="1" dirty="0">
                <a:solidFill>
                  <a:schemeClr val="tx1"/>
                </a:solidFill>
                <a:latin typeface="Calibri" pitchFamily="34" charset="0"/>
              </a:rPr>
              <a:t>, </a:t>
            </a:r>
            <a:r>
              <a:rPr lang="en-GB" dirty="0">
                <a:solidFill>
                  <a:schemeClr val="tx1"/>
                </a:solidFill>
                <a:latin typeface="Calibri" pitchFamily="34" charset="0"/>
              </a:rPr>
              <a:t>Cross-border Cooperation Programme Interreg V-A "Greece - Bulgaria 2014-2020"</a:t>
            </a:r>
            <a:endParaRPr lang="el-GR" dirty="0">
              <a:solidFill>
                <a:schemeClr val="tx1"/>
              </a:solidFill>
              <a:latin typeface="Calibri" pitchFamily="34" charset="0"/>
            </a:endParaRPr>
          </a:p>
          <a:p>
            <a:pPr marL="457200" indent="-457200" algn="just">
              <a:buFont typeface="+mj-lt"/>
              <a:buAutoNum type="arabicPeriod" startAt="4"/>
            </a:pPr>
            <a:endParaRPr lang="en-US" dirty="0">
              <a:solidFill>
                <a:schemeClr val="tx1"/>
              </a:solidFill>
              <a:latin typeface="Calibri" pitchFamily="34" charset="0"/>
            </a:endParaRPr>
          </a:p>
          <a:p>
            <a:pPr marL="457200" indent="-457200" algn="just">
              <a:buFont typeface="+mj-lt"/>
              <a:buAutoNum type="arabicPeriod" startAt="4"/>
            </a:pPr>
            <a:r>
              <a:rPr lang="en-US" b="1" dirty="0">
                <a:solidFill>
                  <a:schemeClr val="tx1"/>
                </a:solidFill>
                <a:latin typeface="Calibri" pitchFamily="34" charset="0"/>
              </a:rPr>
              <a:t>Centre of vocational excellence for the certification of professionals in accessibility issues – </a:t>
            </a:r>
            <a:r>
              <a:rPr lang="en-US" b="1" dirty="0" err="1">
                <a:solidFill>
                  <a:schemeClr val="tx1"/>
                </a:solidFill>
                <a:latin typeface="Calibri" pitchFamily="34" charset="0"/>
              </a:rPr>
              <a:t>AccessCoVE</a:t>
            </a:r>
            <a:r>
              <a:rPr lang="el-GR" b="1" dirty="0">
                <a:solidFill>
                  <a:schemeClr val="tx1"/>
                </a:solidFill>
                <a:latin typeface="Calibri" pitchFamily="34" charset="0"/>
              </a:rPr>
              <a:t>,</a:t>
            </a:r>
            <a:r>
              <a:rPr lang="el-GR" dirty="0">
                <a:solidFill>
                  <a:schemeClr val="tx1"/>
                </a:solidFill>
                <a:latin typeface="Calibri" pitchFamily="34" charset="0"/>
              </a:rPr>
              <a:t> </a:t>
            </a:r>
            <a:r>
              <a:rPr lang="en-US" dirty="0">
                <a:solidFill>
                  <a:schemeClr val="tx1"/>
                </a:solidFill>
                <a:latin typeface="Calibri" pitchFamily="34" charset="0"/>
              </a:rPr>
              <a:t>ERASMUS+ </a:t>
            </a:r>
            <a:r>
              <a:rPr lang="el-GR" dirty="0">
                <a:solidFill>
                  <a:schemeClr val="tx1"/>
                </a:solidFill>
                <a:latin typeface="Calibri" pitchFamily="34" charset="0"/>
              </a:rPr>
              <a:t>2021 </a:t>
            </a:r>
            <a:r>
              <a:rPr lang="de-DE" dirty="0">
                <a:solidFill>
                  <a:schemeClr val="tx1"/>
                </a:solidFill>
                <a:latin typeface="Calibri" pitchFamily="34" charset="0"/>
              </a:rPr>
              <a:t>Programme</a:t>
            </a:r>
            <a:endParaRPr lang="el-GR" b="1" dirty="0">
              <a:solidFill>
                <a:schemeClr val="tx1"/>
              </a:solidFill>
              <a:latin typeface="Calibri" pitchFamily="34" charset="0"/>
            </a:endParaRPr>
          </a:p>
          <a:p>
            <a:pPr marL="0" indent="0" algn="just">
              <a:buNone/>
            </a:pPr>
            <a:endParaRPr lang="el-GR" dirty="0">
              <a:solidFill>
                <a:schemeClr val="tx1"/>
              </a:solidFill>
              <a:latin typeface="Calibri" pitchFamily="34" charset="0"/>
            </a:endParaRPr>
          </a:p>
          <a:p>
            <a:pPr marL="0" indent="0" algn="just">
              <a:buNone/>
            </a:pPr>
            <a:endParaRPr lang="el-GR"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lstStyle/>
          <a:p>
            <a:fld id="{7C351BFC-CC56-4212-BD5C-1E7D11C0416C}" type="slidenum">
              <a:rPr lang="el-GR" smtClean="0">
                <a:latin typeface="Calibri" pitchFamily="34" charset="0"/>
              </a:rPr>
              <a:pPr/>
              <a:t>5</a:t>
            </a:fld>
            <a:endParaRPr lang="el-GR">
              <a:latin typeface="Calibri" pitchFamily="34" charset="0"/>
            </a:endParaRPr>
          </a:p>
        </p:txBody>
      </p:sp>
    </p:spTree>
    <p:extLst>
      <p:ext uri="{BB962C8B-B14F-4D97-AF65-F5344CB8AC3E}">
        <p14:creationId xmlns:p14="http://schemas.microsoft.com/office/powerpoint/2010/main" val="1536552225"/>
      </p:ext>
    </p:extLst>
  </p:cSld>
  <p:clrMapOvr>
    <a:masterClrMapping/>
  </p:clrMapOvr>
  <p:transition>
    <p:pull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3C95CC-2AA9-4601-9D5E-F6BB9934C8D5}"/>
              </a:ext>
            </a:extLst>
          </p:cNvPr>
          <p:cNvSpPr>
            <a:spLocks noGrp="1"/>
          </p:cNvSpPr>
          <p:nvPr>
            <p:ph type="title"/>
          </p:nvPr>
        </p:nvSpPr>
        <p:spPr>
          <a:xfrm>
            <a:off x="1385455" y="205740"/>
            <a:ext cx="10307781" cy="1325563"/>
          </a:xfrm>
        </p:spPr>
        <p:txBody>
          <a:bodyPr>
            <a:noAutofit/>
          </a:bodyPr>
          <a:lstStyle/>
          <a:p>
            <a:pPr marL="82550" indent="-82550" algn="ctr"/>
            <a:r>
              <a:rPr lang="en-GB" sz="2800" b="1" dirty="0">
                <a:latin typeface="Calibri" pitchFamily="34" charset="0"/>
              </a:rPr>
              <a:t>1.Counselling, Training and Certification of unemployed people aged 18-29 years old in specialties of the Tourism Industry</a:t>
            </a:r>
            <a:endParaRPr lang="el-GR" sz="2800" b="1" dirty="0">
              <a:latin typeface="Calibri" pitchFamily="34" charset="0"/>
            </a:endParaRPr>
          </a:p>
        </p:txBody>
      </p:sp>
      <p:sp>
        <p:nvSpPr>
          <p:cNvPr id="3" name="Θέση περιεχομένου 2">
            <a:extLst>
              <a:ext uri="{FF2B5EF4-FFF2-40B4-BE49-F238E27FC236}">
                <a16:creationId xmlns:a16="http://schemas.microsoft.com/office/drawing/2014/main" id="{87118829-1950-4DD0-B865-7234BBB0546D}"/>
              </a:ext>
            </a:extLst>
          </p:cNvPr>
          <p:cNvSpPr>
            <a:spLocks noGrp="1"/>
          </p:cNvSpPr>
          <p:nvPr>
            <p:ph idx="1"/>
          </p:nvPr>
        </p:nvSpPr>
        <p:spPr>
          <a:xfrm>
            <a:off x="1291567" y="1172972"/>
            <a:ext cx="10224655" cy="5353008"/>
          </a:xfrm>
        </p:spPr>
        <p:txBody>
          <a:bodyPr>
            <a:normAutofit lnSpcReduction="10000"/>
          </a:bodyPr>
          <a:lstStyle/>
          <a:p>
            <a:pPr marL="0" lvl="0" indent="0" algn="just">
              <a:spcBef>
                <a:spcPts val="600"/>
              </a:spcBef>
              <a:buNone/>
            </a:pPr>
            <a:r>
              <a:rPr lang="en-GB" dirty="0">
                <a:solidFill>
                  <a:schemeClr val="tx1"/>
                </a:solidFill>
                <a:latin typeface="Calibri" pitchFamily="34" charset="0"/>
              </a:rPr>
              <a:t>The objective of the action is to provide vocational counselling, training and certification services to 4,542 unemployed, aged 18-29, who are not in the education, training and employment sector, in order to acquire the knowledge and skills that will allow them to meet the development requirements of the economy.</a:t>
            </a:r>
          </a:p>
          <a:p>
            <a:pPr marL="0" lvl="0" indent="0" algn="just">
              <a:spcBef>
                <a:spcPts val="600"/>
              </a:spcBef>
              <a:buNone/>
            </a:pPr>
            <a:endParaRPr lang="en-GB" dirty="0">
              <a:solidFill>
                <a:schemeClr val="tx1"/>
              </a:solidFill>
              <a:latin typeface="Calibri" pitchFamily="34" charset="0"/>
            </a:endParaRPr>
          </a:p>
          <a:p>
            <a:pPr marL="0" lvl="0" indent="0" algn="just">
              <a:spcBef>
                <a:spcPts val="600"/>
              </a:spcBef>
              <a:buNone/>
            </a:pPr>
            <a:r>
              <a:rPr lang="en-GB" dirty="0">
                <a:solidFill>
                  <a:schemeClr val="tx1"/>
                </a:solidFill>
                <a:latin typeface="Calibri" pitchFamily="34" charset="0"/>
              </a:rPr>
              <a:t>It aims at upgrading the knowledge and skills of young unemployed people who wish to work in the Tourism Industry and the Wellness Industry, as well as in personal care services in general, so that they can respond to the new conditions shaped by the international economic environment, technological developments, international consumer behaviour, socio-political-economic developments in the countries of origin and destination and changes in the way and quality of life of tourists.</a:t>
            </a:r>
          </a:p>
          <a:p>
            <a:pPr marL="0" lvl="0" indent="0" algn="just">
              <a:spcBef>
                <a:spcPts val="600"/>
              </a:spcBef>
              <a:buNone/>
            </a:pPr>
            <a:endParaRPr lang="en-GB" dirty="0">
              <a:solidFill>
                <a:schemeClr val="tx1"/>
              </a:solidFill>
              <a:latin typeface="Calibri" pitchFamily="34" charset="0"/>
            </a:endParaRPr>
          </a:p>
          <a:p>
            <a:pPr marL="0" lvl="0" indent="0" algn="just">
              <a:spcBef>
                <a:spcPts val="600"/>
              </a:spcBef>
              <a:buNone/>
            </a:pPr>
            <a:r>
              <a:rPr lang="en-GB" dirty="0">
                <a:solidFill>
                  <a:schemeClr val="tx1"/>
                </a:solidFill>
                <a:latin typeface="Calibri" pitchFamily="34" charset="0"/>
              </a:rPr>
              <a:t>Partnership with the NSRF Employment and Social Economy Executive Structure and ITYE DIOPHANTOS</a:t>
            </a:r>
          </a:p>
          <a:p>
            <a:pPr marL="0" lvl="0" indent="0" algn="just">
              <a:spcBef>
                <a:spcPts val="600"/>
              </a:spcBef>
              <a:buNone/>
            </a:pPr>
            <a:endParaRPr lang="en-GB" dirty="0">
              <a:solidFill>
                <a:schemeClr val="tx1"/>
              </a:solidFill>
              <a:latin typeface="Calibri" pitchFamily="34" charset="0"/>
            </a:endParaRPr>
          </a:p>
          <a:p>
            <a:pPr marL="0" lvl="0" indent="0" algn="just">
              <a:spcBef>
                <a:spcPts val="600"/>
              </a:spcBef>
              <a:buNone/>
            </a:pPr>
            <a:r>
              <a:rPr lang="en-GB" dirty="0">
                <a:solidFill>
                  <a:schemeClr val="tx1"/>
                </a:solidFill>
                <a:latin typeface="Calibri" pitchFamily="34" charset="0"/>
              </a:rPr>
              <a:t>Funding: Human Resources Development, Education and Lifelong Learning</a:t>
            </a:r>
          </a:p>
          <a:p>
            <a:pPr marL="0" lvl="0" indent="0" algn="just">
              <a:spcBef>
                <a:spcPts val="600"/>
              </a:spcBef>
              <a:buNone/>
            </a:pPr>
            <a:endParaRPr lang="en-GB" dirty="0">
              <a:solidFill>
                <a:schemeClr val="tx1"/>
              </a:solidFill>
              <a:latin typeface="Calibri" pitchFamily="34" charset="0"/>
            </a:endParaRPr>
          </a:p>
          <a:p>
            <a:pPr marL="0" lvl="0" indent="0" algn="just">
              <a:spcBef>
                <a:spcPts val="600"/>
              </a:spcBef>
              <a:buNone/>
            </a:pPr>
            <a:r>
              <a:rPr lang="en-GB" dirty="0">
                <a:solidFill>
                  <a:schemeClr val="tx1"/>
                </a:solidFill>
                <a:latin typeface="Calibri" pitchFamily="34" charset="0"/>
              </a:rPr>
              <a:t>Total project budget: 16.999.840,00 € / PDO budget: 9.013.790,00€ </a:t>
            </a:r>
          </a:p>
          <a:p>
            <a:pPr marL="0" lvl="0" indent="0" algn="just">
              <a:spcBef>
                <a:spcPts val="600"/>
              </a:spcBef>
              <a:buNone/>
            </a:pPr>
            <a:endParaRPr lang="en-GB" b="1" dirty="0">
              <a:solidFill>
                <a:schemeClr val="tx1"/>
              </a:solidFill>
              <a:latin typeface="Calibri" pitchFamily="34" charset="0"/>
            </a:endParaRPr>
          </a:p>
          <a:p>
            <a:pPr marL="0" lvl="0" indent="0" algn="just">
              <a:spcBef>
                <a:spcPts val="600"/>
              </a:spcBef>
              <a:buNone/>
            </a:pPr>
            <a:r>
              <a:rPr lang="en-GB" b="1" dirty="0">
                <a:solidFill>
                  <a:schemeClr val="tx1"/>
                </a:solidFill>
                <a:latin typeface="Calibri" pitchFamily="34" charset="0"/>
              </a:rPr>
              <a:t>Project implementation schedule: 01/09/2021 - 31/12/2023</a:t>
            </a:r>
            <a:endParaRPr lang="el-GR"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lstStyle/>
          <a:p>
            <a:fld id="{7C351BFC-CC56-4212-BD5C-1E7D11C0416C}" type="slidenum">
              <a:rPr lang="el-GR" smtClean="0">
                <a:latin typeface="Calibri" pitchFamily="34" charset="0"/>
              </a:rPr>
              <a:pPr/>
              <a:t>6</a:t>
            </a:fld>
            <a:endParaRPr lang="el-GR">
              <a:latin typeface="Calibri" pitchFamily="34" charset="0"/>
            </a:endParaRPr>
          </a:p>
        </p:txBody>
      </p:sp>
      <p:pic>
        <p:nvPicPr>
          <p:cNvPr id="3074" name="Picture 2">
            <a:extLst>
              <a:ext uri="{FF2B5EF4-FFF2-40B4-BE49-F238E27FC236}">
                <a16:creationId xmlns:a16="http://schemas.microsoft.com/office/drawing/2014/main" id="{4DB6673D-572A-4AAA-848C-3C1A58DCA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000" y="6193961"/>
            <a:ext cx="4356000" cy="6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047200"/>
      </p:ext>
    </p:extLst>
  </p:cSld>
  <p:clrMapOvr>
    <a:masterClrMapping/>
  </p:clrMapOvr>
  <p:transition>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358EDB6-C051-4791-988F-5D14B95E3101}"/>
              </a:ext>
            </a:extLst>
          </p:cNvPr>
          <p:cNvSpPr>
            <a:spLocks noGrp="1"/>
          </p:cNvSpPr>
          <p:nvPr>
            <p:ph idx="1"/>
          </p:nvPr>
        </p:nvSpPr>
        <p:spPr>
          <a:xfrm>
            <a:off x="1371600" y="1445495"/>
            <a:ext cx="10180588" cy="4891193"/>
          </a:xfrm>
        </p:spPr>
        <p:txBody>
          <a:bodyPr>
            <a:normAutofit/>
          </a:bodyPr>
          <a:lstStyle/>
          <a:p>
            <a:pPr marL="0" indent="0" algn="just">
              <a:buNone/>
            </a:pPr>
            <a:r>
              <a:rPr lang="en-GB" sz="1800" b="1" i="0" u="none" strike="noStrike" baseline="0" dirty="0">
                <a:solidFill>
                  <a:srgbClr val="000000"/>
                </a:solidFill>
                <a:latin typeface="Calibri" panose="020F0502020204030204" pitchFamily="34" charset="0"/>
              </a:rPr>
              <a:t>The Action includes the following actions:</a:t>
            </a:r>
            <a:endParaRPr lang="el-GR" sz="1800" b="0" i="0" u="none" strike="noStrike" baseline="0" dirty="0">
              <a:solidFill>
                <a:srgbClr val="000000"/>
              </a:solidFill>
              <a:latin typeface="Calibri" panose="020F0502020204030204" pitchFamily="34" charset="0"/>
            </a:endParaRPr>
          </a:p>
          <a:p>
            <a:pPr algn="just">
              <a:buAutoNum type="arabicPeriod"/>
            </a:pPr>
            <a:r>
              <a:rPr lang="en-GB" sz="1800" b="1" i="0" u="none" strike="noStrike" baseline="0" dirty="0">
                <a:solidFill>
                  <a:srgbClr val="000000"/>
                </a:solidFill>
                <a:latin typeface="Calibri" panose="020F0502020204030204" pitchFamily="34" charset="0"/>
              </a:rPr>
              <a:t>Providing services for the analysis of educational needs - vocational counselling to the beneficiaries. The action will include 10 individual sessions per beneficiary.</a:t>
            </a:r>
            <a:endParaRPr lang="el-GR" sz="1800" b="1" i="0" u="none" strike="noStrike" baseline="0" dirty="0">
              <a:solidFill>
                <a:srgbClr val="000000"/>
              </a:solidFill>
              <a:latin typeface="Calibri" panose="020F0502020204030204" pitchFamily="34" charset="0"/>
            </a:endParaRPr>
          </a:p>
          <a:p>
            <a:pPr algn="just">
              <a:buAutoNum type="arabicPeriod"/>
            </a:pPr>
            <a:r>
              <a:rPr lang="en-GB" sz="1800" b="1" i="0" u="none" strike="noStrike" baseline="0" dirty="0">
                <a:solidFill>
                  <a:srgbClr val="000000"/>
                </a:solidFill>
                <a:latin typeface="Calibri" panose="020F0502020204030204" pitchFamily="34" charset="0"/>
              </a:rPr>
              <a:t>Providing vocational training services. The action concerns the implementation of 140 hours of training programmes in the following subjects:</a:t>
            </a:r>
            <a:endParaRPr lang="el-GR" sz="1800" b="0" i="0" u="none" strike="noStrike" baseline="0" dirty="0">
              <a:solidFill>
                <a:srgbClr val="000000"/>
              </a:solidFill>
              <a:latin typeface="Calibri" panose="020F0502020204030204" pitchFamily="34" charset="0"/>
            </a:endParaRPr>
          </a:p>
          <a:p>
            <a:pPr algn="just"/>
            <a:r>
              <a:rPr lang="el-GR" sz="1800" i="0" u="none" strike="noStrike" baseline="0" dirty="0">
                <a:solidFill>
                  <a:srgbClr val="000000"/>
                </a:solidFill>
                <a:latin typeface="Calibri" panose="020F0502020204030204" pitchFamily="34" charset="0"/>
              </a:rPr>
              <a:t>E-</a:t>
            </a:r>
            <a:r>
              <a:rPr lang="el-GR" sz="1800" i="0" u="none" strike="noStrike" baseline="0" dirty="0" err="1">
                <a:solidFill>
                  <a:srgbClr val="000000"/>
                </a:solidFill>
                <a:latin typeface="Calibri" panose="020F0502020204030204" pitchFamily="34" charset="0"/>
              </a:rPr>
              <a:t>Commerce</a:t>
            </a:r>
            <a:r>
              <a:rPr lang="el-GR" sz="1800" i="0" u="none" strike="noStrike" baseline="0" dirty="0">
                <a:solidFill>
                  <a:srgbClr val="000000"/>
                </a:solidFill>
                <a:latin typeface="Calibri" panose="020F0502020204030204" pitchFamily="34" charset="0"/>
              </a:rPr>
              <a:t> &amp; Hospitality </a:t>
            </a:r>
            <a:r>
              <a:rPr lang="el-GR" sz="1800" i="0" u="none" strike="noStrike" baseline="0" dirty="0" err="1">
                <a:solidFill>
                  <a:srgbClr val="000000"/>
                </a:solidFill>
                <a:latin typeface="Calibri" panose="020F0502020204030204" pitchFamily="34" charset="0"/>
              </a:rPr>
              <a:t>Sales</a:t>
            </a:r>
            <a:r>
              <a:rPr lang="el-GR" sz="1800" i="0" u="none" strike="noStrike" baseline="0" dirty="0">
                <a:solidFill>
                  <a:srgbClr val="000000"/>
                </a:solidFill>
                <a:latin typeface="Calibri" panose="020F0502020204030204" pitchFamily="34" charset="0"/>
              </a:rPr>
              <a:t> &amp; Marketing</a:t>
            </a:r>
          </a:p>
          <a:p>
            <a:pPr algn="just"/>
            <a:r>
              <a:rPr lang="en-GB" sz="1800" i="0" u="none" strike="noStrike" baseline="0" dirty="0">
                <a:solidFill>
                  <a:srgbClr val="000000"/>
                </a:solidFill>
                <a:latin typeface="Calibri" panose="020F0502020204030204" pitchFamily="34" charset="0"/>
              </a:rPr>
              <a:t>Food service in the hotel</a:t>
            </a:r>
            <a:r>
              <a:rPr lang="de-DE" sz="1800" i="0" u="none" strike="noStrike" baseline="0" dirty="0">
                <a:solidFill>
                  <a:srgbClr val="000000"/>
                </a:solidFill>
                <a:latin typeface="Calibri" panose="020F0502020204030204" pitchFamily="34" charset="0"/>
              </a:rPr>
              <a:t> </a:t>
            </a:r>
            <a:r>
              <a:rPr lang="de-DE" sz="1800" i="0" u="none" strike="noStrike" baseline="0" dirty="0" err="1">
                <a:solidFill>
                  <a:srgbClr val="000000"/>
                </a:solidFill>
                <a:latin typeface="Calibri" panose="020F0502020204030204" pitchFamily="34" charset="0"/>
              </a:rPr>
              <a:t>industry</a:t>
            </a:r>
            <a:endParaRPr lang="el-GR" sz="1800" i="0" u="none" strike="noStrike" baseline="0" dirty="0">
              <a:solidFill>
                <a:srgbClr val="000000"/>
              </a:solidFill>
              <a:latin typeface="Calibri" panose="020F0502020204030204" pitchFamily="34" charset="0"/>
            </a:endParaRPr>
          </a:p>
          <a:p>
            <a:pPr algn="just"/>
            <a:r>
              <a:rPr lang="de-DE" sz="1800" i="0" u="none" strike="noStrike" baseline="0" dirty="0">
                <a:solidFill>
                  <a:srgbClr val="000000"/>
                </a:solidFill>
                <a:latin typeface="Calibri" panose="020F0502020204030204" pitchFamily="34" charset="0"/>
              </a:rPr>
              <a:t>Housekeeping</a:t>
            </a:r>
            <a:endParaRPr lang="el-GR" sz="1800" i="0" u="none" strike="noStrike" baseline="0" dirty="0">
              <a:solidFill>
                <a:srgbClr val="000000"/>
              </a:solidFill>
              <a:latin typeface="Calibri" panose="020F0502020204030204" pitchFamily="34" charset="0"/>
            </a:endParaRPr>
          </a:p>
          <a:p>
            <a:pPr algn="just"/>
            <a:r>
              <a:rPr lang="en-GB" sz="1800" i="0" u="none" strike="noStrike" baseline="0" dirty="0">
                <a:solidFill>
                  <a:srgbClr val="000000"/>
                </a:solidFill>
                <a:latin typeface="Calibri" panose="020F0502020204030204" pitchFamily="34" charset="0"/>
              </a:rPr>
              <a:t>Energy consumption monitoring in hotel units (heating-cooling-air conditioning)</a:t>
            </a:r>
          </a:p>
          <a:p>
            <a:pPr algn="just"/>
            <a:r>
              <a:rPr lang="en-GB" sz="1800" i="0" u="none" strike="noStrike" baseline="0" dirty="0">
                <a:solidFill>
                  <a:srgbClr val="000000"/>
                </a:solidFill>
                <a:latin typeface="Calibri" panose="020F0502020204030204" pitchFamily="34" charset="0"/>
              </a:rPr>
              <a:t>Quality Manager in Hotel and Catering Enterprises</a:t>
            </a:r>
          </a:p>
          <a:p>
            <a:pPr marL="0" indent="0" algn="just">
              <a:buNone/>
            </a:pPr>
            <a:r>
              <a:rPr lang="el-GR" sz="1800" b="1" i="0" u="none" strike="noStrike" baseline="0" dirty="0">
                <a:solidFill>
                  <a:srgbClr val="000000"/>
                </a:solidFill>
                <a:latin typeface="Calibri" panose="020F0502020204030204" pitchFamily="34" charset="0"/>
              </a:rPr>
              <a:t>3. </a:t>
            </a:r>
            <a:r>
              <a:rPr lang="en-US" b="1" dirty="0">
                <a:solidFill>
                  <a:srgbClr val="000000"/>
                </a:solidFill>
                <a:latin typeface="Calibri" panose="020F0502020204030204" pitchFamily="34" charset="0"/>
              </a:rPr>
              <a:t>Work experience</a:t>
            </a:r>
            <a:r>
              <a:rPr lang="el-GR" sz="1800" b="1" i="0" u="none" strike="noStrike" baseline="0" dirty="0">
                <a:solidFill>
                  <a:srgbClr val="000000"/>
                </a:solidFill>
                <a:latin typeface="Calibri" panose="020F0502020204030204" pitchFamily="34" charset="0"/>
              </a:rPr>
              <a:t>- on the </a:t>
            </a:r>
            <a:r>
              <a:rPr lang="el-GR" sz="1800" b="1" i="0" u="none" strike="noStrike" baseline="0" dirty="0" err="1">
                <a:solidFill>
                  <a:srgbClr val="000000"/>
                </a:solidFill>
                <a:latin typeface="Calibri" panose="020F0502020204030204" pitchFamily="34" charset="0"/>
              </a:rPr>
              <a:t>job</a:t>
            </a:r>
            <a:r>
              <a:rPr lang="el-GR" sz="1800" b="1" i="0" u="none" strike="noStrike" baseline="0" dirty="0">
                <a:solidFill>
                  <a:srgbClr val="000000"/>
                </a:solidFill>
                <a:latin typeface="Calibri" panose="020F0502020204030204" pitchFamily="34" charset="0"/>
              </a:rPr>
              <a:t> </a:t>
            </a:r>
            <a:r>
              <a:rPr lang="el-GR" sz="1800" b="1" i="0" u="none" strike="noStrike" baseline="0" dirty="0" err="1">
                <a:solidFill>
                  <a:srgbClr val="000000"/>
                </a:solidFill>
                <a:latin typeface="Calibri" panose="020F0502020204030204" pitchFamily="34" charset="0"/>
              </a:rPr>
              <a:t>training</a:t>
            </a:r>
            <a:r>
              <a:rPr lang="el-GR" sz="1800" b="1"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 </a:t>
            </a:r>
            <a:r>
              <a:rPr lang="en-GB" sz="1800" b="1" i="0" u="none" strike="noStrike" baseline="0" dirty="0">
                <a:solidFill>
                  <a:srgbClr val="000000"/>
                </a:solidFill>
                <a:latin typeface="Calibri" panose="020F0502020204030204" pitchFamily="34" charset="0"/>
              </a:rPr>
              <a:t>of a total duration of 260 hours in private sector enterprises</a:t>
            </a:r>
            <a:endParaRPr lang="el-GR" sz="1800" b="0" i="0" u="none" strike="noStrike" baseline="0" dirty="0">
              <a:solidFill>
                <a:srgbClr val="000000"/>
              </a:solidFill>
              <a:latin typeface="Calibri" panose="020F0502020204030204" pitchFamily="34" charset="0"/>
            </a:endParaRPr>
          </a:p>
          <a:p>
            <a:pPr marL="0" indent="0" algn="just">
              <a:buNone/>
            </a:pPr>
            <a:r>
              <a:rPr lang="el-GR" sz="1800" b="1" i="0" u="none" strike="noStrike" baseline="0" dirty="0">
                <a:solidFill>
                  <a:srgbClr val="000000"/>
                </a:solidFill>
                <a:latin typeface="Calibri" panose="020F0502020204030204" pitchFamily="34" charset="0"/>
              </a:rPr>
              <a:t>4. </a:t>
            </a:r>
            <a:r>
              <a:rPr lang="en-GB" sz="1800" b="1" i="0" u="none" strike="noStrike" baseline="0" dirty="0">
                <a:solidFill>
                  <a:srgbClr val="000000"/>
                </a:solidFill>
                <a:latin typeface="Calibri" panose="020F0502020204030204" pitchFamily="34" charset="0"/>
              </a:rPr>
              <a:t>Certification of the acquired knowledge and skills of the beneficiaries</a:t>
            </a:r>
            <a:endParaRPr lang="el-GR" sz="1900" b="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lstStyle/>
          <a:p>
            <a:fld id="{7C351BFC-CC56-4212-BD5C-1E7D11C0416C}" type="slidenum">
              <a:rPr lang="el-GR" smtClean="0">
                <a:latin typeface="Calibri" pitchFamily="34" charset="0"/>
              </a:rPr>
              <a:pPr/>
              <a:t>7</a:t>
            </a:fld>
            <a:endParaRPr lang="el-GR">
              <a:latin typeface="Calibri" pitchFamily="34" charset="0"/>
            </a:endParaRPr>
          </a:p>
        </p:txBody>
      </p:sp>
      <p:sp>
        <p:nvSpPr>
          <p:cNvPr id="7" name="Τίτλος 1">
            <a:extLst>
              <a:ext uri="{FF2B5EF4-FFF2-40B4-BE49-F238E27FC236}">
                <a16:creationId xmlns:a16="http://schemas.microsoft.com/office/drawing/2014/main" id="{3014F3B8-C064-40EC-9467-646F4C1D2154}"/>
              </a:ext>
            </a:extLst>
          </p:cNvPr>
          <p:cNvSpPr>
            <a:spLocks noGrp="1"/>
          </p:cNvSpPr>
          <p:nvPr>
            <p:ph type="title"/>
          </p:nvPr>
        </p:nvSpPr>
        <p:spPr>
          <a:xfrm>
            <a:off x="1385455" y="205741"/>
            <a:ext cx="10307781" cy="1037134"/>
          </a:xfrm>
        </p:spPr>
        <p:txBody>
          <a:bodyPr>
            <a:noAutofit/>
          </a:bodyPr>
          <a:lstStyle/>
          <a:p>
            <a:pPr marL="82550" indent="-82550" algn="ctr"/>
            <a:r>
              <a:rPr lang="en-GB" sz="2800" b="1" dirty="0">
                <a:latin typeface="Calibri" pitchFamily="34" charset="0"/>
              </a:rPr>
              <a:t>1.Counselling, Training and Certification of unemployed people aged 18-29 years old in specialties of the Tourism Industry</a:t>
            </a:r>
            <a:endParaRPr lang="el-GR" sz="2800" b="1" dirty="0">
              <a:latin typeface="Calibri" pitchFamily="34" charset="0"/>
            </a:endParaRPr>
          </a:p>
        </p:txBody>
      </p:sp>
      <p:pic>
        <p:nvPicPr>
          <p:cNvPr id="8" name="Εικόνα 7" descr="pan">
            <a:extLst>
              <a:ext uri="{FF2B5EF4-FFF2-40B4-BE49-F238E27FC236}">
                <a16:creationId xmlns:a16="http://schemas.microsoft.com/office/drawing/2014/main" id="{19B37A63-A1A8-F561-2819-6BC91C9006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496" y="6095040"/>
            <a:ext cx="4794504" cy="762959"/>
          </a:xfrm>
          <a:prstGeom prst="rect">
            <a:avLst/>
          </a:prstGeom>
          <a:noFill/>
          <a:ln>
            <a:noFill/>
          </a:ln>
        </p:spPr>
      </p:pic>
    </p:spTree>
    <p:extLst>
      <p:ext uri="{BB962C8B-B14F-4D97-AF65-F5344CB8AC3E}">
        <p14:creationId xmlns:p14="http://schemas.microsoft.com/office/powerpoint/2010/main" val="22179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3C95CC-2AA9-4601-9D5E-F6BB9934C8D5}"/>
              </a:ext>
            </a:extLst>
          </p:cNvPr>
          <p:cNvSpPr>
            <a:spLocks noGrp="1"/>
          </p:cNvSpPr>
          <p:nvPr>
            <p:ph type="title"/>
          </p:nvPr>
        </p:nvSpPr>
        <p:spPr>
          <a:xfrm>
            <a:off x="1385455" y="205741"/>
            <a:ext cx="10307781" cy="1037134"/>
          </a:xfrm>
        </p:spPr>
        <p:txBody>
          <a:bodyPr>
            <a:noAutofit/>
          </a:bodyPr>
          <a:lstStyle/>
          <a:p>
            <a:pPr marL="82550" indent="-82550" algn="ctr"/>
            <a:r>
              <a:rPr lang="el-GR" sz="2800" b="1" dirty="0">
                <a:latin typeface="Calibri" pitchFamily="34" charset="0"/>
              </a:rPr>
              <a:t>2. </a:t>
            </a:r>
            <a:r>
              <a:rPr lang="en-GB" sz="2800" b="1" dirty="0">
                <a:latin typeface="Calibri" pitchFamily="34" charset="0"/>
              </a:rPr>
              <a:t>Training and certification of knowledge and skills in the private sector</a:t>
            </a:r>
            <a:endParaRPr lang="el-GR" sz="2800" b="1" dirty="0">
              <a:latin typeface="Calibri" pitchFamily="34" charset="0"/>
            </a:endParaRPr>
          </a:p>
        </p:txBody>
      </p:sp>
      <p:sp>
        <p:nvSpPr>
          <p:cNvPr id="3" name="Θέση περιεχομένου 2">
            <a:extLst>
              <a:ext uri="{FF2B5EF4-FFF2-40B4-BE49-F238E27FC236}">
                <a16:creationId xmlns:a16="http://schemas.microsoft.com/office/drawing/2014/main" id="{87118829-1950-4DD0-B865-7234BBB0546D}"/>
              </a:ext>
            </a:extLst>
          </p:cNvPr>
          <p:cNvSpPr>
            <a:spLocks noGrp="1"/>
          </p:cNvSpPr>
          <p:nvPr>
            <p:ph idx="1"/>
          </p:nvPr>
        </p:nvSpPr>
        <p:spPr>
          <a:xfrm>
            <a:off x="1468581" y="1368236"/>
            <a:ext cx="10224655" cy="4972419"/>
          </a:xfrm>
        </p:spPr>
        <p:txBody>
          <a:bodyPr>
            <a:normAutofit/>
          </a:bodyPr>
          <a:lstStyle/>
          <a:p>
            <a:pPr marL="0" lvl="0" indent="0" algn="just">
              <a:spcBef>
                <a:spcPts val="600"/>
              </a:spcBef>
              <a:buNone/>
            </a:pPr>
            <a:r>
              <a:rPr lang="en-GB" dirty="0">
                <a:solidFill>
                  <a:schemeClr val="tx1"/>
                </a:solidFill>
                <a:latin typeface="Calibri" pitchFamily="34" charset="0"/>
              </a:rPr>
              <a:t>The aim of the action is the implementation of continuing vocational training programs </a:t>
            </a:r>
            <a:r>
              <a:rPr lang="en-GB" b="1" dirty="0">
                <a:solidFill>
                  <a:srgbClr val="FF0000"/>
                </a:solidFill>
                <a:latin typeface="Calibri" pitchFamily="34" charset="0"/>
              </a:rPr>
              <a:t>for 1,278 employees in the private sector</a:t>
            </a:r>
            <a:r>
              <a:rPr lang="en-GB" dirty="0">
                <a:solidFill>
                  <a:schemeClr val="tx1"/>
                </a:solidFill>
                <a:latin typeface="Calibri" pitchFamily="34" charset="0"/>
              </a:rPr>
              <a:t>, with a dependent employment relationship, and subsequently the implementation of certification examinations in related certification schemes, with the aim of upgrading the skills of the employees and strengthening their professional competence.</a:t>
            </a:r>
            <a:endParaRPr lang="el-GR" dirty="0">
              <a:solidFill>
                <a:schemeClr val="tx1"/>
              </a:solidFill>
              <a:latin typeface="Calibri" pitchFamily="34" charset="0"/>
            </a:endParaRPr>
          </a:p>
          <a:p>
            <a:pPr marL="0" lvl="0" indent="0" algn="just">
              <a:spcBef>
                <a:spcPts val="600"/>
              </a:spcBef>
              <a:buNone/>
            </a:pPr>
            <a:endParaRPr lang="en-GB" dirty="0">
              <a:solidFill>
                <a:schemeClr val="tx1"/>
              </a:solidFill>
              <a:latin typeface="Calibri" pitchFamily="34" charset="0"/>
            </a:endParaRPr>
          </a:p>
          <a:p>
            <a:pPr marL="0" lvl="0" indent="0" algn="just">
              <a:spcBef>
                <a:spcPts val="600"/>
              </a:spcBef>
              <a:buNone/>
            </a:pPr>
            <a:r>
              <a:rPr lang="en-GB" dirty="0">
                <a:solidFill>
                  <a:schemeClr val="tx1"/>
                </a:solidFill>
                <a:latin typeface="Calibri" pitchFamily="34" charset="0"/>
              </a:rPr>
              <a:t>These programmes </a:t>
            </a:r>
            <a:r>
              <a:rPr lang="en-GB" b="1" dirty="0">
                <a:solidFill>
                  <a:srgbClr val="FF0000"/>
                </a:solidFill>
                <a:latin typeface="Calibri" pitchFamily="34" charset="0"/>
              </a:rPr>
              <a:t>include 80 hours of theoretical training </a:t>
            </a:r>
            <a:r>
              <a:rPr lang="en-GB" dirty="0">
                <a:solidFill>
                  <a:schemeClr val="tx1"/>
                </a:solidFill>
                <a:latin typeface="Calibri" pitchFamily="34" charset="0"/>
              </a:rPr>
              <a:t>and certification and are entitled:</a:t>
            </a:r>
            <a:endParaRPr lang="el-GR" dirty="0">
              <a:solidFill>
                <a:schemeClr val="tx1"/>
              </a:solidFill>
              <a:latin typeface="Calibri" pitchFamily="34" charset="0"/>
            </a:endParaRPr>
          </a:p>
          <a:p>
            <a:pPr marL="0" lvl="0" indent="0" algn="just">
              <a:spcBef>
                <a:spcPts val="600"/>
              </a:spcBef>
              <a:buNone/>
            </a:pPr>
            <a:endParaRPr lang="el-GR" dirty="0">
              <a:solidFill>
                <a:schemeClr val="tx1"/>
              </a:solidFill>
              <a:latin typeface="Calibri" pitchFamily="34" charset="0"/>
            </a:endParaRPr>
          </a:p>
          <a:p>
            <a:pPr lvl="0" algn="just">
              <a:spcBef>
                <a:spcPts val="600"/>
              </a:spcBef>
              <a:buFontTx/>
              <a:buChar char="-"/>
            </a:pPr>
            <a:r>
              <a:rPr lang="el-GR" dirty="0">
                <a:solidFill>
                  <a:schemeClr val="tx1"/>
                </a:solidFill>
                <a:latin typeface="Calibri" pitchFamily="34" charset="0"/>
              </a:rPr>
              <a:t>«</a:t>
            </a:r>
            <a:r>
              <a:rPr lang="de-DE" dirty="0">
                <a:solidFill>
                  <a:schemeClr val="tx1"/>
                </a:solidFill>
                <a:latin typeface="Calibri" pitchFamily="34" charset="0"/>
              </a:rPr>
              <a:t>Housekeeping</a:t>
            </a:r>
            <a:r>
              <a:rPr lang="el-GR" dirty="0">
                <a:solidFill>
                  <a:schemeClr val="tx1"/>
                </a:solidFill>
                <a:latin typeface="Calibri" pitchFamily="34" charset="0"/>
              </a:rPr>
              <a:t>»,</a:t>
            </a:r>
          </a:p>
          <a:p>
            <a:pPr lvl="0" algn="just">
              <a:spcBef>
                <a:spcPts val="600"/>
              </a:spcBef>
              <a:buFontTx/>
              <a:buChar char="-"/>
            </a:pPr>
            <a:r>
              <a:rPr lang="el-GR" dirty="0">
                <a:solidFill>
                  <a:schemeClr val="tx1"/>
                </a:solidFill>
                <a:latin typeface="Calibri" pitchFamily="34" charset="0"/>
              </a:rPr>
              <a:t>«</a:t>
            </a:r>
            <a:r>
              <a:rPr lang="en-GB" dirty="0">
                <a:solidFill>
                  <a:schemeClr val="tx1"/>
                </a:solidFill>
                <a:latin typeface="Calibri" pitchFamily="34" charset="0"/>
              </a:rPr>
              <a:t>Hotel Receptionist / Customer Service Assistant</a:t>
            </a:r>
            <a:r>
              <a:rPr lang="el-GR" dirty="0">
                <a:solidFill>
                  <a:schemeClr val="tx1"/>
                </a:solidFill>
                <a:latin typeface="Calibri" pitchFamily="34" charset="0"/>
              </a:rPr>
              <a:t>»</a:t>
            </a:r>
          </a:p>
          <a:p>
            <a:pPr lvl="0" algn="just">
              <a:spcBef>
                <a:spcPts val="600"/>
              </a:spcBef>
              <a:buFontTx/>
              <a:buChar char="-"/>
            </a:pPr>
            <a:r>
              <a:rPr lang="el-GR" dirty="0">
                <a:solidFill>
                  <a:schemeClr val="tx1"/>
                </a:solidFill>
                <a:latin typeface="Calibri" pitchFamily="34" charset="0"/>
              </a:rPr>
              <a:t>«E-</a:t>
            </a:r>
            <a:r>
              <a:rPr lang="el-GR" dirty="0" err="1">
                <a:solidFill>
                  <a:schemeClr val="tx1"/>
                </a:solidFill>
                <a:latin typeface="Calibri" pitchFamily="34" charset="0"/>
              </a:rPr>
              <a:t>commerce</a:t>
            </a:r>
            <a:r>
              <a:rPr lang="el-GR" dirty="0">
                <a:solidFill>
                  <a:schemeClr val="tx1"/>
                </a:solidFill>
                <a:latin typeface="Calibri" pitchFamily="34" charset="0"/>
              </a:rPr>
              <a:t> &amp; Hospitality sales &amp; marketing»</a:t>
            </a:r>
          </a:p>
          <a:p>
            <a:pPr lvl="0" algn="just">
              <a:spcBef>
                <a:spcPts val="600"/>
              </a:spcBef>
              <a:buFontTx/>
              <a:buChar char="-"/>
            </a:pPr>
            <a:endParaRPr lang="el-GR" dirty="0">
              <a:solidFill>
                <a:schemeClr val="tx1"/>
              </a:solidFill>
              <a:latin typeface="Calibri" pitchFamily="34" charset="0"/>
            </a:endParaRPr>
          </a:p>
          <a:p>
            <a:pPr marL="0" indent="0" algn="just">
              <a:spcBef>
                <a:spcPts val="600"/>
              </a:spcBef>
              <a:buNone/>
            </a:pPr>
            <a:r>
              <a:rPr lang="en-GB" dirty="0">
                <a:solidFill>
                  <a:schemeClr val="tx1"/>
                </a:solidFill>
                <a:latin typeface="Calibri" pitchFamily="34" charset="0"/>
              </a:rPr>
              <a:t>Funding: FP Competitiveness, Entrepreneurship and Innovation</a:t>
            </a:r>
          </a:p>
          <a:p>
            <a:pPr marL="0" indent="0" algn="just">
              <a:spcBef>
                <a:spcPts val="600"/>
              </a:spcBef>
              <a:buNone/>
            </a:pPr>
            <a:r>
              <a:rPr lang="en-GB" dirty="0">
                <a:solidFill>
                  <a:schemeClr val="tx1"/>
                </a:solidFill>
                <a:latin typeface="Calibri" pitchFamily="34" charset="0"/>
              </a:rPr>
              <a:t>Total project budget:</a:t>
            </a:r>
            <a:r>
              <a:rPr lang="el-GR" dirty="0">
                <a:solidFill>
                  <a:schemeClr val="tx1"/>
                </a:solidFill>
                <a:latin typeface="Calibri" pitchFamily="34" charset="0"/>
              </a:rPr>
              <a:t>1.500.000,00 €</a:t>
            </a:r>
          </a:p>
          <a:p>
            <a:pPr marL="0" indent="0" algn="just">
              <a:buNone/>
            </a:pPr>
            <a:r>
              <a:rPr lang="en-GB" b="1" dirty="0">
                <a:solidFill>
                  <a:schemeClr val="tx1"/>
                </a:solidFill>
                <a:latin typeface="Calibri" pitchFamily="34" charset="0"/>
              </a:rPr>
              <a:t>Project implementation schedule </a:t>
            </a:r>
            <a:r>
              <a:rPr lang="el-GR" dirty="0">
                <a:solidFill>
                  <a:schemeClr val="tx1"/>
                </a:solidFill>
                <a:latin typeface="Calibri" pitchFamily="34" charset="0"/>
              </a:rPr>
              <a:t>: 15/01/2020 – 31/10/2023</a:t>
            </a:r>
          </a:p>
        </p:txBody>
      </p:sp>
      <p:sp>
        <p:nvSpPr>
          <p:cNvPr id="4" name="Slide Number Placeholder 3"/>
          <p:cNvSpPr>
            <a:spLocks noGrp="1"/>
          </p:cNvSpPr>
          <p:nvPr>
            <p:ph type="sldNum" sz="quarter" idx="12"/>
          </p:nvPr>
        </p:nvSpPr>
        <p:spPr/>
        <p:txBody>
          <a:bodyPr/>
          <a:lstStyle/>
          <a:p>
            <a:fld id="{7C351BFC-CC56-4212-BD5C-1E7D11C0416C}" type="slidenum">
              <a:rPr lang="el-GR" smtClean="0">
                <a:latin typeface="Calibri" pitchFamily="34" charset="0"/>
              </a:rPr>
              <a:pPr/>
              <a:t>8</a:t>
            </a:fld>
            <a:endParaRPr lang="el-GR">
              <a:latin typeface="Calibri" pitchFamily="34" charset="0"/>
            </a:endParaRPr>
          </a:p>
        </p:txBody>
      </p:sp>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A1886B6C-1C26-D6E4-A955-B195B95FBB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2005" y="5934456"/>
            <a:ext cx="4639995" cy="923544"/>
          </a:xfrm>
          <a:prstGeom prst="rect">
            <a:avLst/>
          </a:prstGeom>
          <a:noFill/>
          <a:ln>
            <a:noFill/>
          </a:ln>
        </p:spPr>
      </p:pic>
    </p:spTree>
    <p:extLst>
      <p:ext uri="{BB962C8B-B14F-4D97-AF65-F5344CB8AC3E}">
        <p14:creationId xmlns:p14="http://schemas.microsoft.com/office/powerpoint/2010/main" val="1732068849"/>
      </p:ext>
    </p:extLst>
  </p:cSld>
  <p:clrMapOvr>
    <a:masterClrMapping/>
  </p:clrMapOvr>
  <p:transition>
    <p:pull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3C95CC-2AA9-4601-9D5E-F6BB9934C8D5}"/>
              </a:ext>
            </a:extLst>
          </p:cNvPr>
          <p:cNvSpPr>
            <a:spLocks noGrp="1"/>
          </p:cNvSpPr>
          <p:nvPr>
            <p:ph type="title"/>
          </p:nvPr>
        </p:nvSpPr>
        <p:spPr>
          <a:xfrm>
            <a:off x="1385455" y="205740"/>
            <a:ext cx="10307781" cy="1325563"/>
          </a:xfrm>
        </p:spPr>
        <p:txBody>
          <a:bodyPr>
            <a:noAutofit/>
          </a:bodyPr>
          <a:lstStyle/>
          <a:p>
            <a:pPr marL="82550" indent="-82550" algn="ctr"/>
            <a:r>
              <a:rPr lang="el-GR" sz="2800" b="1" dirty="0">
                <a:latin typeface="Calibri" pitchFamily="34" charset="0"/>
              </a:rPr>
              <a:t>3. </a:t>
            </a:r>
            <a:r>
              <a:rPr lang="en-GB" sz="2800" b="1" dirty="0">
                <a:solidFill>
                  <a:schemeClr val="tx1"/>
                </a:solidFill>
                <a:latin typeface="Calibri" pitchFamily="34" charset="0"/>
              </a:rPr>
              <a:t>Upgrading professional qualifications for long-term unemployed of the Metropolitan Region of Thessaloniki in specialties of the hotel sector</a:t>
            </a:r>
            <a:endParaRPr lang="el-GR" sz="2800" b="1" dirty="0">
              <a:latin typeface="Calibri" pitchFamily="34" charset="0"/>
            </a:endParaRPr>
          </a:p>
        </p:txBody>
      </p:sp>
      <p:sp>
        <p:nvSpPr>
          <p:cNvPr id="3" name="Θέση περιεχομένου 2">
            <a:extLst>
              <a:ext uri="{FF2B5EF4-FFF2-40B4-BE49-F238E27FC236}">
                <a16:creationId xmlns:a16="http://schemas.microsoft.com/office/drawing/2014/main" id="{87118829-1950-4DD0-B865-7234BBB0546D}"/>
              </a:ext>
            </a:extLst>
          </p:cNvPr>
          <p:cNvSpPr>
            <a:spLocks noGrp="1"/>
          </p:cNvSpPr>
          <p:nvPr>
            <p:ph idx="1"/>
          </p:nvPr>
        </p:nvSpPr>
        <p:spPr>
          <a:xfrm>
            <a:off x="1311579" y="1562990"/>
            <a:ext cx="10224655" cy="4972419"/>
          </a:xfrm>
        </p:spPr>
        <p:txBody>
          <a:bodyPr>
            <a:normAutofit lnSpcReduction="10000"/>
          </a:bodyPr>
          <a:lstStyle/>
          <a:p>
            <a:pPr marL="0" lvl="0" indent="0" algn="just">
              <a:spcBef>
                <a:spcPts val="600"/>
              </a:spcBef>
              <a:buNone/>
            </a:pPr>
            <a:r>
              <a:rPr lang="en-GB" dirty="0">
                <a:solidFill>
                  <a:schemeClr val="tx1"/>
                </a:solidFill>
                <a:latin typeface="Calibri" pitchFamily="34" charset="0"/>
              </a:rPr>
              <a:t>The objective of the project concerns the implementation of programmes to upgrade the qualifications and enhance the professional experience of long-term unemployed people in tourism specialities (housekeeping and food service in the hotel industry).</a:t>
            </a:r>
            <a:endParaRPr lang="el-GR" dirty="0">
              <a:solidFill>
                <a:schemeClr val="tx1"/>
              </a:solidFill>
              <a:latin typeface="Calibri" pitchFamily="34" charset="0"/>
            </a:endParaRPr>
          </a:p>
          <a:p>
            <a:pPr marL="0" lvl="0" indent="0" algn="just">
              <a:spcBef>
                <a:spcPts val="600"/>
              </a:spcBef>
              <a:buNone/>
            </a:pPr>
            <a:endParaRPr lang="en-GB" dirty="0">
              <a:solidFill>
                <a:schemeClr val="tx1"/>
              </a:solidFill>
              <a:latin typeface="Calibri" pitchFamily="34" charset="0"/>
            </a:endParaRPr>
          </a:p>
          <a:p>
            <a:pPr marL="0" lvl="0" indent="0" algn="just">
              <a:spcBef>
                <a:spcPts val="600"/>
              </a:spcBef>
              <a:buNone/>
            </a:pPr>
            <a:r>
              <a:rPr lang="en-GB" dirty="0">
                <a:solidFill>
                  <a:schemeClr val="tx1"/>
                </a:solidFill>
                <a:latin typeface="Calibri" pitchFamily="34" charset="0"/>
              </a:rPr>
              <a:t>The project was completed </a:t>
            </a:r>
            <a:r>
              <a:rPr lang="en-GB" b="1" dirty="0">
                <a:solidFill>
                  <a:srgbClr val="FF0000"/>
                </a:solidFill>
                <a:latin typeface="Calibri" pitchFamily="34" charset="0"/>
              </a:rPr>
              <a:t>with 296 long-term unemployed people under 25 years old and over 50 years old living in the area of the Metropolitan Region of Thessaloniki</a:t>
            </a:r>
            <a:r>
              <a:rPr lang="en-GB" dirty="0">
                <a:solidFill>
                  <a:schemeClr val="tx1"/>
                </a:solidFill>
                <a:latin typeface="Calibri" pitchFamily="34" charset="0"/>
              </a:rPr>
              <a:t>. The following actions were included:</a:t>
            </a:r>
            <a:endParaRPr lang="el-GR" dirty="0">
              <a:solidFill>
                <a:schemeClr val="tx1"/>
              </a:solidFill>
              <a:latin typeface="Calibri" pitchFamily="34" charset="0"/>
            </a:endParaRPr>
          </a:p>
          <a:p>
            <a:pPr marL="0" lvl="0" indent="0" algn="just">
              <a:spcBef>
                <a:spcPts val="600"/>
              </a:spcBef>
              <a:buNone/>
            </a:pPr>
            <a:endParaRPr lang="el-GR" dirty="0">
              <a:solidFill>
                <a:schemeClr val="tx1"/>
              </a:solidFill>
              <a:latin typeface="Calibri" pitchFamily="34" charset="0"/>
            </a:endParaRPr>
          </a:p>
          <a:p>
            <a:pPr marL="0" lvl="0" indent="0" algn="just">
              <a:spcBef>
                <a:spcPts val="600"/>
              </a:spcBef>
              <a:buNone/>
            </a:pPr>
            <a:r>
              <a:rPr lang="el-GR" dirty="0">
                <a:solidFill>
                  <a:schemeClr val="tx1"/>
                </a:solidFill>
                <a:latin typeface="Calibri" pitchFamily="34" charset="0"/>
              </a:rPr>
              <a:t>• </a:t>
            </a:r>
            <a:r>
              <a:rPr lang="en-GB" dirty="0">
                <a:solidFill>
                  <a:schemeClr val="tx1"/>
                </a:solidFill>
                <a:latin typeface="Calibri" pitchFamily="34" charset="0"/>
              </a:rPr>
              <a:t>Counselling support for the beneficiaries (3 individual - 8 group sessions).</a:t>
            </a:r>
            <a:endParaRPr lang="el-GR" dirty="0">
              <a:solidFill>
                <a:schemeClr val="tx1"/>
              </a:solidFill>
              <a:latin typeface="Calibri" pitchFamily="34" charset="0"/>
            </a:endParaRPr>
          </a:p>
          <a:p>
            <a:pPr marL="0" lvl="0" indent="0" algn="just">
              <a:spcBef>
                <a:spcPts val="600"/>
              </a:spcBef>
              <a:buNone/>
            </a:pPr>
            <a:r>
              <a:rPr lang="el-GR" dirty="0">
                <a:solidFill>
                  <a:schemeClr val="tx1"/>
                </a:solidFill>
                <a:latin typeface="Calibri" pitchFamily="34" charset="0"/>
              </a:rPr>
              <a:t>• </a:t>
            </a:r>
            <a:r>
              <a:rPr lang="en-GB" dirty="0">
                <a:solidFill>
                  <a:schemeClr val="tx1"/>
                </a:solidFill>
                <a:latin typeface="Calibri" pitchFamily="34" charset="0"/>
              </a:rPr>
              <a:t>Training and skill enhancement programs for the beneficiaries (120 hours theoretical - 250 hours practical) in the specialties 1) Housekeeping and 2) Food Service in the hotel industry </a:t>
            </a:r>
          </a:p>
          <a:p>
            <a:pPr marL="0" lvl="0" indent="0" algn="just">
              <a:spcBef>
                <a:spcPts val="600"/>
              </a:spcBef>
              <a:buNone/>
            </a:pPr>
            <a:r>
              <a:rPr lang="el-GR" dirty="0">
                <a:solidFill>
                  <a:schemeClr val="tx1"/>
                </a:solidFill>
                <a:latin typeface="Calibri" pitchFamily="34" charset="0"/>
              </a:rPr>
              <a:t>• </a:t>
            </a:r>
            <a:r>
              <a:rPr lang="en-GB" dirty="0">
                <a:solidFill>
                  <a:schemeClr val="tx1"/>
                </a:solidFill>
                <a:latin typeface="Calibri" pitchFamily="34" charset="0"/>
              </a:rPr>
              <a:t>Certification of beneficiaries' qualifications according to the ISO 17024 standard </a:t>
            </a:r>
            <a:endParaRPr lang="el-GR" dirty="0">
              <a:solidFill>
                <a:schemeClr val="tx1"/>
              </a:solidFill>
              <a:latin typeface="Calibri" pitchFamily="34" charset="0"/>
            </a:endParaRPr>
          </a:p>
          <a:p>
            <a:pPr marL="0" lvl="0" indent="0" algn="just">
              <a:spcBef>
                <a:spcPts val="600"/>
              </a:spcBef>
              <a:buNone/>
            </a:pPr>
            <a:endParaRPr lang="en-GB" dirty="0">
              <a:solidFill>
                <a:schemeClr val="tx1"/>
              </a:solidFill>
              <a:latin typeface="Calibri" pitchFamily="34" charset="0"/>
            </a:endParaRPr>
          </a:p>
          <a:p>
            <a:pPr marL="0" lvl="0" indent="0" algn="just">
              <a:spcBef>
                <a:spcPts val="600"/>
              </a:spcBef>
              <a:buNone/>
            </a:pPr>
            <a:r>
              <a:rPr lang="en-GB" dirty="0">
                <a:solidFill>
                  <a:schemeClr val="tx1"/>
                </a:solidFill>
                <a:latin typeface="Calibri" pitchFamily="34" charset="0"/>
              </a:rPr>
              <a:t>Funding:  The Regional Operational Program (ROP)Central Macedonia 2014-2020 </a:t>
            </a:r>
            <a:endParaRPr lang="el-GR" dirty="0">
              <a:solidFill>
                <a:schemeClr val="tx1"/>
              </a:solidFill>
              <a:latin typeface="Calibri" pitchFamily="34" charset="0"/>
            </a:endParaRPr>
          </a:p>
          <a:p>
            <a:pPr marL="0" lvl="0" indent="0" algn="just">
              <a:spcBef>
                <a:spcPts val="600"/>
              </a:spcBef>
              <a:buNone/>
            </a:pPr>
            <a:r>
              <a:rPr lang="en-GB" dirty="0">
                <a:solidFill>
                  <a:schemeClr val="tx1"/>
                </a:solidFill>
                <a:latin typeface="Calibri" pitchFamily="34" charset="0"/>
              </a:rPr>
              <a:t>Total project budget </a:t>
            </a:r>
            <a:r>
              <a:rPr lang="el-GR" dirty="0">
                <a:solidFill>
                  <a:schemeClr val="tx1"/>
                </a:solidFill>
                <a:latin typeface="Calibri" pitchFamily="34" charset="0"/>
              </a:rPr>
              <a:t>:  1.</a:t>
            </a:r>
            <a:r>
              <a:rPr lang="en-US" dirty="0">
                <a:solidFill>
                  <a:schemeClr val="tx1"/>
                </a:solidFill>
                <a:latin typeface="Calibri" pitchFamily="34" charset="0"/>
              </a:rPr>
              <a:t>138.171,60</a:t>
            </a:r>
            <a:r>
              <a:rPr lang="el-GR" dirty="0">
                <a:solidFill>
                  <a:schemeClr val="tx1"/>
                </a:solidFill>
                <a:latin typeface="Calibri" pitchFamily="34" charset="0"/>
              </a:rPr>
              <a:t> €</a:t>
            </a:r>
          </a:p>
          <a:p>
            <a:pPr marL="0" indent="0" algn="just">
              <a:buNone/>
            </a:pPr>
            <a:r>
              <a:rPr lang="en-GB" b="1" dirty="0">
                <a:solidFill>
                  <a:schemeClr val="tx1"/>
                </a:solidFill>
                <a:latin typeface="Calibri" pitchFamily="34" charset="0"/>
              </a:rPr>
              <a:t>Project implementation schedule </a:t>
            </a:r>
            <a:r>
              <a:rPr lang="el-GR" dirty="0">
                <a:solidFill>
                  <a:schemeClr val="tx1"/>
                </a:solidFill>
                <a:latin typeface="Calibri" pitchFamily="34" charset="0"/>
              </a:rPr>
              <a:t>: 31/05/2019 – 30/06/2022</a:t>
            </a:r>
          </a:p>
          <a:p>
            <a:pPr marL="0" indent="0" algn="just">
              <a:buNone/>
            </a:pPr>
            <a:endParaRPr lang="el-GR"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lstStyle/>
          <a:p>
            <a:fld id="{7C351BFC-CC56-4212-BD5C-1E7D11C0416C}" type="slidenum">
              <a:rPr lang="el-GR" smtClean="0">
                <a:latin typeface="Calibri" pitchFamily="34" charset="0"/>
              </a:rPr>
              <a:pPr/>
              <a:t>9</a:t>
            </a:fld>
            <a:endParaRPr lang="el-GR">
              <a:latin typeface="Calibri" pitchFamily="34" charset="0"/>
            </a:endParaRPr>
          </a:p>
        </p:txBody>
      </p:sp>
      <p:pic>
        <p:nvPicPr>
          <p:cNvPr id="6" name="Εικόνα 5">
            <a:extLst>
              <a:ext uri="{FF2B5EF4-FFF2-40B4-BE49-F238E27FC236}">
                <a16:creationId xmlns:a16="http://schemas.microsoft.com/office/drawing/2014/main" id="{824FABCE-1C2F-4DAF-A6C9-9F65EC3549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36280" y="5989320"/>
            <a:ext cx="3855720" cy="868680"/>
          </a:xfrm>
          <a:prstGeom prst="rect">
            <a:avLst/>
          </a:prstGeom>
          <a:noFill/>
          <a:ln>
            <a:noFill/>
          </a:ln>
        </p:spPr>
      </p:pic>
    </p:spTree>
    <p:extLst>
      <p:ext uri="{BB962C8B-B14F-4D97-AF65-F5344CB8AC3E}">
        <p14:creationId xmlns:p14="http://schemas.microsoft.com/office/powerpoint/2010/main" val="3786964109"/>
      </p:ext>
    </p:extLst>
  </p:cSld>
  <p:clrMapOvr>
    <a:masterClrMapping/>
  </p:clrMapOvr>
  <p:transition>
    <p:pull dir="ld"/>
  </p:transition>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751</TotalTime>
  <Words>1683</Words>
  <Application>Microsoft Office PowerPoint</Application>
  <PresentationFormat>Ευρεία οθόνη</PresentationFormat>
  <Paragraphs>134</Paragraphs>
  <Slides>14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Calibri</vt:lpstr>
      <vt:lpstr>Century Gothic</vt:lpstr>
      <vt:lpstr>Wingdings 3</vt:lpstr>
      <vt:lpstr>Θρόισμα</vt:lpstr>
      <vt:lpstr>An initiative on Capitalising Tourism's prospects of the region  CAPTOUR  Hellenic Federation of Hoteliers (HHF)  Closing Event  Thursday November the 9th 2023 Thessaloniki </vt:lpstr>
      <vt:lpstr>Hellenic Federation of Hoteliers (HHF)</vt:lpstr>
      <vt:lpstr>Hellenic Federation of Hoteliers (HHF)</vt:lpstr>
      <vt:lpstr>Involvement in projects</vt:lpstr>
      <vt:lpstr>Involvement in projects</vt:lpstr>
      <vt:lpstr>1.Counselling, Training and Certification of unemployed people aged 18-29 years old in specialties of the Tourism Industry</vt:lpstr>
      <vt:lpstr>1.Counselling, Training and Certification of unemployed people aged 18-29 years old in specialties of the Tourism Industry</vt:lpstr>
      <vt:lpstr>2. Training and certification of knowledge and skills in the private sector</vt:lpstr>
      <vt:lpstr>3. Upgrading professional qualifications for long-term unemployed of the Metropolitan Region of Thessaloniki in specialties of the hotel sector</vt:lpstr>
      <vt:lpstr>Παρουσίαση του PowerPoint</vt:lpstr>
      <vt:lpstr>4. Promoting alternative tourism in the cross-border area focused on wellness and wellbeing activities, along with the promotion of quality agricultural products and foodstuff, to create employment opportunities – NETOURAL </vt:lpstr>
      <vt:lpstr>5. An initiative on Capitalising Tourism's prospects of the region – CapTour </vt:lpstr>
      <vt:lpstr>6. Centre of vocational excellence for the certification of professionals in accessibility issues – AccessCoVE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ΠΙΣΤΟΠΟΙΗΣΗ ΤΗΣ ΠΟΞ ΓΙΑ ΤΗΝ ΤΕΚΜΗΡΙΩΣΗ ΔΙΟΙΚΗΤΙΚΗΣ ΙΚΑΝΟΤΗΤΑΣ ΣΤΟ ΠΛΑΙΣΙΟ ΥΠΟΒΟΛΩΝ ΑΙΤΗΣΕΩΝ ΣΕ ΠΡΟΓΡΑΜΜΑΤΑ ΧΡΗΜΑΤΟΔΟΤΗΣΗΣ</dc:title>
  <dc:creator>Maria Matthaiou</dc:creator>
  <cp:lastModifiedBy>Σόνια Κουγιώνη</cp:lastModifiedBy>
  <cp:revision>69</cp:revision>
  <dcterms:created xsi:type="dcterms:W3CDTF">2018-11-07T07:31:59Z</dcterms:created>
  <dcterms:modified xsi:type="dcterms:W3CDTF">2023-11-06T01:10:02Z</dcterms:modified>
</cp:coreProperties>
</file>